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60" r:id="rId5"/>
    <p:sldId id="262" r:id="rId6"/>
    <p:sldId id="263" r:id="rId7"/>
    <p:sldId id="283" r:id="rId8"/>
    <p:sldId id="279" r:id="rId9"/>
    <p:sldId id="264" r:id="rId10"/>
    <p:sldId id="265" r:id="rId11"/>
    <p:sldId id="267" r:id="rId12"/>
    <p:sldId id="268" r:id="rId13"/>
    <p:sldId id="271" r:id="rId14"/>
    <p:sldId id="272" r:id="rId15"/>
    <p:sldId id="274" r:id="rId16"/>
    <p:sldId id="275" r:id="rId17"/>
    <p:sldId id="273" r:id="rId18"/>
    <p:sldId id="269" r:id="rId19"/>
    <p:sldId id="276" r:id="rId20"/>
    <p:sldId id="277" r:id="rId21"/>
    <p:sldId id="280" r:id="rId22"/>
    <p:sldId id="281" r:id="rId23"/>
    <p:sldId id="278" r:id="rId24"/>
    <p:sldId id="270" r:id="rId25"/>
    <p:sldId id="28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DF6B26-9258-4FC8-91D1-EBA56813399A}" type="doc">
      <dgm:prSet loTypeId="urn:microsoft.com/office/officeart/2005/8/layout/pyramid2" loCatId="list" qsTypeId="urn:microsoft.com/office/officeart/2005/8/quickstyle/simple1" qsCatId="simple" csTypeId="urn:microsoft.com/office/officeart/2005/8/colors/accent6_3" csCatId="accent6" phldr="1"/>
      <dgm:spPr/>
    </dgm:pt>
    <dgm:pt modelId="{F0B13B79-0992-4C21-A8A1-3015948B8B5B}">
      <dgm:prSet phldrT="[Text]" custT="1"/>
      <dgm:spPr/>
      <dgm:t>
        <a:bodyPr/>
        <a:lstStyle/>
        <a:p>
          <a:r>
            <a:rPr lang="en-US" sz="1600" dirty="0"/>
            <a:t>Priest, Landowners and government officials</a:t>
          </a:r>
        </a:p>
        <a:p>
          <a:r>
            <a:rPr lang="en-US" sz="1600" dirty="0"/>
            <a:t>Lived in large homes &amp; lived near the center of the city</a:t>
          </a:r>
        </a:p>
      </dgm:t>
    </dgm:pt>
    <dgm:pt modelId="{1DD07BA0-0671-48FE-982D-620C3FBEAC30}" type="parTrans" cxnId="{A0CBFA7F-DE6E-486A-B48D-577FDBB86AFF}">
      <dgm:prSet/>
      <dgm:spPr/>
      <dgm:t>
        <a:bodyPr/>
        <a:lstStyle/>
        <a:p>
          <a:endParaRPr lang="en-US"/>
        </a:p>
      </dgm:t>
    </dgm:pt>
    <dgm:pt modelId="{B5F2135A-5FE1-49D1-B3B6-59E928B39AD4}" type="sibTrans" cxnId="{A0CBFA7F-DE6E-486A-B48D-577FDBB86AFF}">
      <dgm:prSet/>
      <dgm:spPr/>
      <dgm:t>
        <a:bodyPr/>
        <a:lstStyle/>
        <a:p>
          <a:endParaRPr lang="en-US"/>
        </a:p>
      </dgm:t>
    </dgm:pt>
    <dgm:pt modelId="{DEA45ADA-BDC0-4472-B78F-E44EBD3F2AE7}">
      <dgm:prSet phldrT="[Text]" custT="1"/>
      <dgm:spPr/>
      <dgm:t>
        <a:bodyPr/>
        <a:lstStyle/>
        <a:p>
          <a:r>
            <a:rPr lang="en-US" sz="1400" dirty="0"/>
            <a:t>Merchants(sold goods</a:t>
          </a:r>
          <a:r>
            <a:rPr lang="en-US" sz="1400" dirty="0" smtClean="0"/>
            <a:t>) </a:t>
          </a:r>
          <a:r>
            <a:rPr lang="en-US" sz="1400" dirty="0"/>
            <a:t>and Artisans(craftsperson-metal workers) </a:t>
          </a:r>
        </a:p>
        <a:p>
          <a:endParaRPr lang="en-US" sz="1400" dirty="0"/>
        </a:p>
        <a:p>
          <a:r>
            <a:rPr lang="en-US" sz="1400" dirty="0"/>
            <a:t>Worked with gold, silver, tin, lead, copper and bronze. Made swords and arrowheads for army. Plows and hoes for famers. Mirrors and jewelry for upper class(luxury items)</a:t>
          </a:r>
        </a:p>
      </dgm:t>
    </dgm:pt>
    <dgm:pt modelId="{12C3EB29-D6C7-4D07-96C6-038D2CE413C7}" type="parTrans" cxnId="{90C9F9B3-1E60-4E95-A0CF-2B4B778294B7}">
      <dgm:prSet/>
      <dgm:spPr/>
      <dgm:t>
        <a:bodyPr/>
        <a:lstStyle/>
        <a:p>
          <a:endParaRPr lang="en-US"/>
        </a:p>
      </dgm:t>
    </dgm:pt>
    <dgm:pt modelId="{B5E86C9F-1AA1-44DC-A4C1-BFB62D8E6203}" type="sibTrans" cxnId="{90C9F9B3-1E60-4E95-A0CF-2B4B778294B7}">
      <dgm:prSet/>
      <dgm:spPr/>
      <dgm:t>
        <a:bodyPr/>
        <a:lstStyle/>
        <a:p>
          <a:endParaRPr lang="en-US"/>
        </a:p>
      </dgm:t>
    </dgm:pt>
    <dgm:pt modelId="{255D2F71-CD28-4B56-9D5A-90BFF9C7F4C8}">
      <dgm:prSet phldrT="[Text]"/>
      <dgm:spPr/>
      <dgm:t>
        <a:bodyPr/>
        <a:lstStyle/>
        <a:p>
          <a:r>
            <a:rPr lang="en-US" dirty="0"/>
            <a:t>Slaves </a:t>
          </a:r>
        </a:p>
        <a:p>
          <a:r>
            <a:rPr lang="en-US" dirty="0"/>
            <a:t>Lived in their owners homes and had no property</a:t>
          </a:r>
        </a:p>
      </dgm:t>
    </dgm:pt>
    <dgm:pt modelId="{D62C4CCE-C8CA-40A7-8E5C-81810662A52C}" type="parTrans" cxnId="{E6603094-FEF6-49BC-B4DD-EB6C003A7D97}">
      <dgm:prSet/>
      <dgm:spPr/>
      <dgm:t>
        <a:bodyPr/>
        <a:lstStyle/>
        <a:p>
          <a:endParaRPr lang="en-US"/>
        </a:p>
      </dgm:t>
    </dgm:pt>
    <dgm:pt modelId="{CD5FFC82-84E0-4ABF-B56D-C728675780A2}" type="sibTrans" cxnId="{E6603094-FEF6-49BC-B4DD-EB6C003A7D97}">
      <dgm:prSet/>
      <dgm:spPr/>
      <dgm:t>
        <a:bodyPr/>
        <a:lstStyle/>
        <a:p>
          <a:endParaRPr lang="en-US"/>
        </a:p>
      </dgm:t>
    </dgm:pt>
    <dgm:pt modelId="{928F5536-5A1A-4A8C-82C1-305CD266EDC0}">
      <dgm:prSet phldrT="[Text]"/>
      <dgm:spPr/>
      <dgm:t>
        <a:bodyPr/>
        <a:lstStyle/>
        <a:p>
          <a:r>
            <a:rPr lang="en-US" dirty="0"/>
            <a:t>Farmers and Fishers</a:t>
          </a:r>
        </a:p>
        <a:p>
          <a:r>
            <a:rPr lang="en-US" dirty="0"/>
            <a:t>Lived in small mud-brick houses at the edge of the city</a:t>
          </a:r>
        </a:p>
        <a:p>
          <a:r>
            <a:rPr lang="en-US" dirty="0" smtClean="0"/>
            <a:t>Worked </a:t>
          </a:r>
          <a:r>
            <a:rPr lang="en-US" dirty="0"/>
            <a:t>to build or repair irrigation system and were forced to serve in army during times of war</a:t>
          </a:r>
        </a:p>
      </dgm:t>
    </dgm:pt>
    <dgm:pt modelId="{410425B6-8A94-4E85-A0CB-D01A24C5D640}" type="parTrans" cxnId="{D0DA7F53-451D-4F90-8D33-14BAA88A3C41}">
      <dgm:prSet/>
      <dgm:spPr/>
      <dgm:t>
        <a:bodyPr/>
        <a:lstStyle/>
        <a:p>
          <a:endParaRPr lang="en-US"/>
        </a:p>
      </dgm:t>
    </dgm:pt>
    <dgm:pt modelId="{5F1EE9F7-7FA6-49F2-BB55-56F99CEB0342}" type="sibTrans" cxnId="{D0DA7F53-451D-4F90-8D33-14BAA88A3C41}">
      <dgm:prSet/>
      <dgm:spPr/>
      <dgm:t>
        <a:bodyPr/>
        <a:lstStyle/>
        <a:p>
          <a:endParaRPr lang="en-US"/>
        </a:p>
      </dgm:t>
    </dgm:pt>
    <dgm:pt modelId="{19162621-9255-48F1-82BF-AE5C95ECED7A}" type="pres">
      <dgm:prSet presAssocID="{D7DF6B26-9258-4FC8-91D1-EBA56813399A}" presName="compositeShape" presStyleCnt="0">
        <dgm:presLayoutVars>
          <dgm:dir/>
          <dgm:resizeHandles/>
        </dgm:presLayoutVars>
      </dgm:prSet>
      <dgm:spPr/>
    </dgm:pt>
    <dgm:pt modelId="{E1BBADF1-7565-4AFC-9883-6E7A689DDB37}" type="pres">
      <dgm:prSet presAssocID="{D7DF6B26-9258-4FC8-91D1-EBA56813399A}" presName="pyramid" presStyleLbl="node1" presStyleIdx="0" presStyleCnt="1" custLinFactNeighborX="28131" custLinFactNeighborY="240"/>
      <dgm:spPr/>
    </dgm:pt>
    <dgm:pt modelId="{7B87FAB1-1A0E-4EBA-80CB-0A8084DA86D8}" type="pres">
      <dgm:prSet presAssocID="{D7DF6B26-9258-4FC8-91D1-EBA56813399A}" presName="theList" presStyleCnt="0"/>
      <dgm:spPr/>
    </dgm:pt>
    <dgm:pt modelId="{EE832245-055B-4BEF-A2A6-E6E83D21EDB3}" type="pres">
      <dgm:prSet presAssocID="{F0B13B79-0992-4C21-A8A1-3015948B8B5B}" presName="aNode" presStyleLbl="fgAcc1" presStyleIdx="0" presStyleCnt="4" custScaleX="196696">
        <dgm:presLayoutVars>
          <dgm:bulletEnabled val="1"/>
        </dgm:presLayoutVars>
      </dgm:prSet>
      <dgm:spPr/>
      <dgm:t>
        <a:bodyPr/>
        <a:lstStyle/>
        <a:p>
          <a:endParaRPr lang="en-US"/>
        </a:p>
      </dgm:t>
    </dgm:pt>
    <dgm:pt modelId="{9DF5B367-9DC5-40C3-B35D-5075FBDDF14A}" type="pres">
      <dgm:prSet presAssocID="{F0B13B79-0992-4C21-A8A1-3015948B8B5B}" presName="aSpace" presStyleCnt="0"/>
      <dgm:spPr/>
    </dgm:pt>
    <dgm:pt modelId="{094C8FB2-D80C-47E9-A809-E5B5AC2EB6D0}" type="pres">
      <dgm:prSet presAssocID="{DEA45ADA-BDC0-4472-B78F-E44EBD3F2AE7}" presName="aNode" presStyleLbl="fgAcc1" presStyleIdx="1" presStyleCnt="4" custScaleX="194957">
        <dgm:presLayoutVars>
          <dgm:bulletEnabled val="1"/>
        </dgm:presLayoutVars>
      </dgm:prSet>
      <dgm:spPr/>
      <dgm:t>
        <a:bodyPr/>
        <a:lstStyle/>
        <a:p>
          <a:endParaRPr lang="en-US"/>
        </a:p>
      </dgm:t>
    </dgm:pt>
    <dgm:pt modelId="{DCBC55E3-0540-4EE4-B6DD-858FF01E412E}" type="pres">
      <dgm:prSet presAssocID="{DEA45ADA-BDC0-4472-B78F-E44EBD3F2AE7}" presName="aSpace" presStyleCnt="0"/>
      <dgm:spPr/>
    </dgm:pt>
    <dgm:pt modelId="{C0B94AEB-99FA-4142-8099-738092ED8A73}" type="pres">
      <dgm:prSet presAssocID="{928F5536-5A1A-4A8C-82C1-305CD266EDC0}" presName="aNode" presStyleLbl="fgAcc1" presStyleIdx="2" presStyleCnt="4" custScaleX="197176">
        <dgm:presLayoutVars>
          <dgm:bulletEnabled val="1"/>
        </dgm:presLayoutVars>
      </dgm:prSet>
      <dgm:spPr/>
      <dgm:t>
        <a:bodyPr/>
        <a:lstStyle/>
        <a:p>
          <a:endParaRPr lang="en-US"/>
        </a:p>
      </dgm:t>
    </dgm:pt>
    <dgm:pt modelId="{7FACB520-0C93-4F18-911F-22040AA81F33}" type="pres">
      <dgm:prSet presAssocID="{928F5536-5A1A-4A8C-82C1-305CD266EDC0}" presName="aSpace" presStyleCnt="0"/>
      <dgm:spPr/>
    </dgm:pt>
    <dgm:pt modelId="{7787044D-31E6-4E73-AEF1-160E905C02CA}" type="pres">
      <dgm:prSet presAssocID="{255D2F71-CD28-4B56-9D5A-90BFF9C7F4C8}" presName="aNode" presStyleLbl="fgAcc1" presStyleIdx="3" presStyleCnt="4" custScaleX="202115">
        <dgm:presLayoutVars>
          <dgm:bulletEnabled val="1"/>
        </dgm:presLayoutVars>
      </dgm:prSet>
      <dgm:spPr/>
      <dgm:t>
        <a:bodyPr/>
        <a:lstStyle/>
        <a:p>
          <a:endParaRPr lang="en-US"/>
        </a:p>
      </dgm:t>
    </dgm:pt>
    <dgm:pt modelId="{21E19BA0-F965-495D-922F-53C7843A236F}" type="pres">
      <dgm:prSet presAssocID="{255D2F71-CD28-4B56-9D5A-90BFF9C7F4C8}" presName="aSpace" presStyleCnt="0"/>
      <dgm:spPr/>
    </dgm:pt>
  </dgm:ptLst>
  <dgm:cxnLst>
    <dgm:cxn modelId="{106DE1E5-B751-4501-B0E9-BAD7F95E2F2B}" type="presOf" srcId="{DEA45ADA-BDC0-4472-B78F-E44EBD3F2AE7}" destId="{094C8FB2-D80C-47E9-A809-E5B5AC2EB6D0}" srcOrd="0" destOrd="0" presId="urn:microsoft.com/office/officeart/2005/8/layout/pyramid2"/>
    <dgm:cxn modelId="{D44D72A2-EE3B-4E40-85B5-11A7A28B4684}" type="presOf" srcId="{928F5536-5A1A-4A8C-82C1-305CD266EDC0}" destId="{C0B94AEB-99FA-4142-8099-738092ED8A73}" srcOrd="0" destOrd="0" presId="urn:microsoft.com/office/officeart/2005/8/layout/pyramid2"/>
    <dgm:cxn modelId="{E6603094-FEF6-49BC-B4DD-EB6C003A7D97}" srcId="{D7DF6B26-9258-4FC8-91D1-EBA56813399A}" destId="{255D2F71-CD28-4B56-9D5A-90BFF9C7F4C8}" srcOrd="3" destOrd="0" parTransId="{D62C4CCE-C8CA-40A7-8E5C-81810662A52C}" sibTransId="{CD5FFC82-84E0-4ABF-B56D-C728675780A2}"/>
    <dgm:cxn modelId="{A0CBFA7F-DE6E-486A-B48D-577FDBB86AFF}" srcId="{D7DF6B26-9258-4FC8-91D1-EBA56813399A}" destId="{F0B13B79-0992-4C21-A8A1-3015948B8B5B}" srcOrd="0" destOrd="0" parTransId="{1DD07BA0-0671-48FE-982D-620C3FBEAC30}" sibTransId="{B5F2135A-5FE1-49D1-B3B6-59E928B39AD4}"/>
    <dgm:cxn modelId="{90C9F9B3-1E60-4E95-A0CF-2B4B778294B7}" srcId="{D7DF6B26-9258-4FC8-91D1-EBA56813399A}" destId="{DEA45ADA-BDC0-4472-B78F-E44EBD3F2AE7}" srcOrd="1" destOrd="0" parTransId="{12C3EB29-D6C7-4D07-96C6-038D2CE413C7}" sibTransId="{B5E86C9F-1AA1-44DC-A4C1-BFB62D8E6203}"/>
    <dgm:cxn modelId="{D0DA7F53-451D-4F90-8D33-14BAA88A3C41}" srcId="{D7DF6B26-9258-4FC8-91D1-EBA56813399A}" destId="{928F5536-5A1A-4A8C-82C1-305CD266EDC0}" srcOrd="2" destOrd="0" parTransId="{410425B6-8A94-4E85-A0CB-D01A24C5D640}" sibTransId="{5F1EE9F7-7FA6-49F2-BB55-56F99CEB0342}"/>
    <dgm:cxn modelId="{0D765B3A-27A2-4C68-B17C-AF7D181E0C53}" type="presOf" srcId="{255D2F71-CD28-4B56-9D5A-90BFF9C7F4C8}" destId="{7787044D-31E6-4E73-AEF1-160E905C02CA}" srcOrd="0" destOrd="0" presId="urn:microsoft.com/office/officeart/2005/8/layout/pyramid2"/>
    <dgm:cxn modelId="{3010B2F3-FCF5-4694-A8E6-99606776B70F}" type="presOf" srcId="{F0B13B79-0992-4C21-A8A1-3015948B8B5B}" destId="{EE832245-055B-4BEF-A2A6-E6E83D21EDB3}" srcOrd="0" destOrd="0" presId="urn:microsoft.com/office/officeart/2005/8/layout/pyramid2"/>
    <dgm:cxn modelId="{C3375E96-0C08-4D98-A05A-805912D6402B}" type="presOf" srcId="{D7DF6B26-9258-4FC8-91D1-EBA56813399A}" destId="{19162621-9255-48F1-82BF-AE5C95ECED7A}" srcOrd="0" destOrd="0" presId="urn:microsoft.com/office/officeart/2005/8/layout/pyramid2"/>
    <dgm:cxn modelId="{F053FEF7-A65E-492C-B48D-A395C64818B5}" type="presParOf" srcId="{19162621-9255-48F1-82BF-AE5C95ECED7A}" destId="{E1BBADF1-7565-4AFC-9883-6E7A689DDB37}" srcOrd="0" destOrd="0" presId="urn:microsoft.com/office/officeart/2005/8/layout/pyramid2"/>
    <dgm:cxn modelId="{11D53C6E-7BBB-4465-BF13-DD59720F96EC}" type="presParOf" srcId="{19162621-9255-48F1-82BF-AE5C95ECED7A}" destId="{7B87FAB1-1A0E-4EBA-80CB-0A8084DA86D8}" srcOrd="1" destOrd="0" presId="urn:microsoft.com/office/officeart/2005/8/layout/pyramid2"/>
    <dgm:cxn modelId="{D4C074A7-BA65-4B9D-B4B3-CFEE86E23B54}" type="presParOf" srcId="{7B87FAB1-1A0E-4EBA-80CB-0A8084DA86D8}" destId="{EE832245-055B-4BEF-A2A6-E6E83D21EDB3}" srcOrd="0" destOrd="0" presId="urn:microsoft.com/office/officeart/2005/8/layout/pyramid2"/>
    <dgm:cxn modelId="{12DD4971-0DD3-4FEF-A8CD-4E27B94F171C}" type="presParOf" srcId="{7B87FAB1-1A0E-4EBA-80CB-0A8084DA86D8}" destId="{9DF5B367-9DC5-40C3-B35D-5075FBDDF14A}" srcOrd="1" destOrd="0" presId="urn:microsoft.com/office/officeart/2005/8/layout/pyramid2"/>
    <dgm:cxn modelId="{3DC3E724-05A8-4D27-A3BE-87236FFDA011}" type="presParOf" srcId="{7B87FAB1-1A0E-4EBA-80CB-0A8084DA86D8}" destId="{094C8FB2-D80C-47E9-A809-E5B5AC2EB6D0}" srcOrd="2" destOrd="0" presId="urn:microsoft.com/office/officeart/2005/8/layout/pyramid2"/>
    <dgm:cxn modelId="{B44F93AF-6E35-45A1-9455-DCAC1F394368}" type="presParOf" srcId="{7B87FAB1-1A0E-4EBA-80CB-0A8084DA86D8}" destId="{DCBC55E3-0540-4EE4-B6DD-858FF01E412E}" srcOrd="3" destOrd="0" presId="urn:microsoft.com/office/officeart/2005/8/layout/pyramid2"/>
    <dgm:cxn modelId="{CE5FAE89-CA3B-42B4-B23B-95B073C030F2}" type="presParOf" srcId="{7B87FAB1-1A0E-4EBA-80CB-0A8084DA86D8}" destId="{C0B94AEB-99FA-4142-8099-738092ED8A73}" srcOrd="4" destOrd="0" presId="urn:microsoft.com/office/officeart/2005/8/layout/pyramid2"/>
    <dgm:cxn modelId="{A8A2443C-B308-47CE-AAF6-742B579DF462}" type="presParOf" srcId="{7B87FAB1-1A0E-4EBA-80CB-0A8084DA86D8}" destId="{7FACB520-0C93-4F18-911F-22040AA81F33}" srcOrd="5" destOrd="0" presId="urn:microsoft.com/office/officeart/2005/8/layout/pyramid2"/>
    <dgm:cxn modelId="{0BFD72DC-05D0-4B99-AD69-094ADE967C10}" type="presParOf" srcId="{7B87FAB1-1A0E-4EBA-80CB-0A8084DA86D8}" destId="{7787044D-31E6-4E73-AEF1-160E905C02CA}" srcOrd="6" destOrd="0" presId="urn:microsoft.com/office/officeart/2005/8/layout/pyramid2"/>
    <dgm:cxn modelId="{9EB7D3B2-3F47-4887-9CDD-E014E6D0DB47}" type="presParOf" srcId="{7B87FAB1-1A0E-4EBA-80CB-0A8084DA86D8}" destId="{21E19BA0-F965-495D-922F-53C7843A236F}"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BBADF1-7565-4AFC-9883-6E7A689DDB37}">
      <dsp:nvSpPr>
        <dsp:cNvPr id="0" name=""/>
        <dsp:cNvSpPr/>
      </dsp:nvSpPr>
      <dsp:spPr>
        <a:xfrm>
          <a:off x="1799908" y="0"/>
          <a:ext cx="5850770" cy="5850770"/>
        </a:xfrm>
        <a:prstGeom prst="triangle">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832245-055B-4BEF-A2A6-E6E83D21EDB3}">
      <dsp:nvSpPr>
        <dsp:cNvPr id="0" name=""/>
        <dsp:cNvSpPr/>
      </dsp:nvSpPr>
      <dsp:spPr>
        <a:xfrm>
          <a:off x="1240738" y="585648"/>
          <a:ext cx="7480351" cy="1039883"/>
        </a:xfrm>
        <a:prstGeom prst="roundRect">
          <a:avLst/>
        </a:prstGeom>
        <a:solidFill>
          <a:schemeClr val="lt1">
            <a:alpha val="90000"/>
            <a:hueOff val="0"/>
            <a:satOff val="0"/>
            <a:lumOff val="0"/>
            <a:alphaOff val="0"/>
          </a:schemeClr>
        </a:solidFill>
        <a:ln w="127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Priest, Landowners and government officials</a:t>
          </a:r>
        </a:p>
        <a:p>
          <a:pPr lvl="0" algn="ctr" defTabSz="711200">
            <a:lnSpc>
              <a:spcPct val="90000"/>
            </a:lnSpc>
            <a:spcBef>
              <a:spcPct val="0"/>
            </a:spcBef>
            <a:spcAft>
              <a:spcPct val="35000"/>
            </a:spcAft>
          </a:pPr>
          <a:r>
            <a:rPr lang="en-US" sz="1600" kern="1200" dirty="0"/>
            <a:t>Lived in large homes &amp; lived near the center of the city</a:t>
          </a:r>
        </a:p>
      </dsp:txBody>
      <dsp:txXfrm>
        <a:off x="1291501" y="636411"/>
        <a:ext cx="7378825" cy="938357"/>
      </dsp:txXfrm>
    </dsp:sp>
    <dsp:sp modelId="{094C8FB2-D80C-47E9-A809-E5B5AC2EB6D0}">
      <dsp:nvSpPr>
        <dsp:cNvPr id="0" name=""/>
        <dsp:cNvSpPr/>
      </dsp:nvSpPr>
      <dsp:spPr>
        <a:xfrm>
          <a:off x="1273805" y="1755516"/>
          <a:ext cx="7414216" cy="1039883"/>
        </a:xfrm>
        <a:prstGeom prst="roundRect">
          <a:avLst/>
        </a:prstGeom>
        <a:solidFill>
          <a:schemeClr val="lt1">
            <a:alpha val="90000"/>
            <a:hueOff val="0"/>
            <a:satOff val="0"/>
            <a:lumOff val="0"/>
            <a:alphaOff val="0"/>
          </a:schemeClr>
        </a:solidFill>
        <a:ln w="12700" cap="flat" cmpd="sng" algn="ctr">
          <a:solidFill>
            <a:schemeClr val="accent6">
              <a:shade val="80000"/>
              <a:hueOff val="-55715"/>
              <a:satOff val="7092"/>
              <a:lumOff val="66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Merchants(sold goods</a:t>
          </a:r>
          <a:r>
            <a:rPr lang="en-US" sz="1400" kern="1200" dirty="0" smtClean="0"/>
            <a:t>) </a:t>
          </a:r>
          <a:r>
            <a:rPr lang="en-US" sz="1400" kern="1200" dirty="0"/>
            <a:t>and Artisans(craftsperson-metal workers) </a:t>
          </a:r>
        </a:p>
        <a:p>
          <a:pPr lvl="0" algn="ctr" defTabSz="622300">
            <a:lnSpc>
              <a:spcPct val="90000"/>
            </a:lnSpc>
            <a:spcBef>
              <a:spcPct val="0"/>
            </a:spcBef>
            <a:spcAft>
              <a:spcPct val="35000"/>
            </a:spcAft>
          </a:pPr>
          <a:endParaRPr lang="en-US" sz="1400" kern="1200" dirty="0"/>
        </a:p>
        <a:p>
          <a:pPr lvl="0" algn="ctr" defTabSz="622300">
            <a:lnSpc>
              <a:spcPct val="90000"/>
            </a:lnSpc>
            <a:spcBef>
              <a:spcPct val="0"/>
            </a:spcBef>
            <a:spcAft>
              <a:spcPct val="35000"/>
            </a:spcAft>
          </a:pPr>
          <a:r>
            <a:rPr lang="en-US" sz="1400" kern="1200" dirty="0"/>
            <a:t>Worked with gold, silver, tin, lead, copper and bronze. Made swords and arrowheads for army. Plows and hoes for famers. Mirrors and jewelry for upper class(luxury items)</a:t>
          </a:r>
        </a:p>
      </dsp:txBody>
      <dsp:txXfrm>
        <a:off x="1324568" y="1806279"/>
        <a:ext cx="7312690" cy="938357"/>
      </dsp:txXfrm>
    </dsp:sp>
    <dsp:sp modelId="{C0B94AEB-99FA-4142-8099-738092ED8A73}">
      <dsp:nvSpPr>
        <dsp:cNvPr id="0" name=""/>
        <dsp:cNvSpPr/>
      </dsp:nvSpPr>
      <dsp:spPr>
        <a:xfrm>
          <a:off x="1231611" y="2925385"/>
          <a:ext cx="7498605" cy="1039883"/>
        </a:xfrm>
        <a:prstGeom prst="roundRect">
          <a:avLst/>
        </a:prstGeom>
        <a:solidFill>
          <a:schemeClr val="lt1">
            <a:alpha val="90000"/>
            <a:hueOff val="0"/>
            <a:satOff val="0"/>
            <a:lumOff val="0"/>
            <a:alphaOff val="0"/>
          </a:schemeClr>
        </a:solidFill>
        <a:ln w="12700" cap="flat" cmpd="sng" algn="ctr">
          <a:solidFill>
            <a:schemeClr val="accent6">
              <a:shade val="80000"/>
              <a:hueOff val="-111431"/>
              <a:satOff val="14185"/>
              <a:lumOff val="1330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a:t>Farmers and Fishers</a:t>
          </a:r>
        </a:p>
        <a:p>
          <a:pPr lvl="0" algn="ctr" defTabSz="577850">
            <a:lnSpc>
              <a:spcPct val="90000"/>
            </a:lnSpc>
            <a:spcBef>
              <a:spcPct val="0"/>
            </a:spcBef>
            <a:spcAft>
              <a:spcPct val="35000"/>
            </a:spcAft>
          </a:pPr>
          <a:r>
            <a:rPr lang="en-US" sz="1300" kern="1200" dirty="0"/>
            <a:t>Lived in small mud-brick houses at the edge of the city</a:t>
          </a:r>
        </a:p>
        <a:p>
          <a:pPr lvl="0" algn="ctr" defTabSz="577850">
            <a:lnSpc>
              <a:spcPct val="90000"/>
            </a:lnSpc>
            <a:spcBef>
              <a:spcPct val="0"/>
            </a:spcBef>
            <a:spcAft>
              <a:spcPct val="35000"/>
            </a:spcAft>
          </a:pPr>
          <a:r>
            <a:rPr lang="en-US" sz="1300" kern="1200" dirty="0" smtClean="0"/>
            <a:t>Worked </a:t>
          </a:r>
          <a:r>
            <a:rPr lang="en-US" sz="1300" kern="1200" dirty="0"/>
            <a:t>to build or repair irrigation system and were forced to serve in army during times of war</a:t>
          </a:r>
        </a:p>
      </dsp:txBody>
      <dsp:txXfrm>
        <a:off x="1282374" y="2976148"/>
        <a:ext cx="7397079" cy="938357"/>
      </dsp:txXfrm>
    </dsp:sp>
    <dsp:sp modelId="{7787044D-31E6-4E73-AEF1-160E905C02CA}">
      <dsp:nvSpPr>
        <dsp:cNvPr id="0" name=""/>
        <dsp:cNvSpPr/>
      </dsp:nvSpPr>
      <dsp:spPr>
        <a:xfrm>
          <a:off x="1137696" y="4095254"/>
          <a:ext cx="7686435" cy="1039883"/>
        </a:xfrm>
        <a:prstGeom prst="roundRect">
          <a:avLst/>
        </a:prstGeom>
        <a:solidFill>
          <a:schemeClr val="lt1">
            <a:alpha val="90000"/>
            <a:hueOff val="0"/>
            <a:satOff val="0"/>
            <a:lumOff val="0"/>
            <a:alphaOff val="0"/>
          </a:schemeClr>
        </a:solidFill>
        <a:ln w="12700" cap="flat" cmpd="sng" algn="ctr">
          <a:solidFill>
            <a:schemeClr val="accent6">
              <a:shade val="80000"/>
              <a:hueOff val="-167146"/>
              <a:satOff val="21277"/>
              <a:lumOff val="199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a:t>Slaves </a:t>
          </a:r>
        </a:p>
        <a:p>
          <a:pPr lvl="0" algn="ctr" defTabSz="577850">
            <a:lnSpc>
              <a:spcPct val="90000"/>
            </a:lnSpc>
            <a:spcBef>
              <a:spcPct val="0"/>
            </a:spcBef>
            <a:spcAft>
              <a:spcPct val="35000"/>
            </a:spcAft>
          </a:pPr>
          <a:r>
            <a:rPr lang="en-US" sz="1300" kern="1200" dirty="0"/>
            <a:t>Lived in their owners homes and had no property</a:t>
          </a:r>
        </a:p>
      </dsp:txBody>
      <dsp:txXfrm>
        <a:off x="1188459" y="4146017"/>
        <a:ext cx="7584909" cy="938357"/>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smtClean="0"/>
              <a:t>10/1/2013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96543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smtClean="0"/>
              <a:t>10/1/2013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02213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B9C5D3-0140-4E75-8D7F-C0623D06DFD7}" type="datetimeFigureOut">
              <a:rPr lang="en-US" smtClean="0"/>
              <a:t>10/1/2013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9575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smtClean="0"/>
              <a:t>10/1/2013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14719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smtClean="0"/>
              <a:t>10/1/2013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1858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smtClean="0"/>
              <a:t>10/1/2013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06250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C01AE78-96A2-4A23-B183-3B6DB4374FE7}" type="datetimeFigureOut">
              <a:rPr lang="en-US" smtClean="0"/>
              <a:t>10/1/2013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40132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AE0757-B101-4811-9189-10EB2F458E2D}" type="datetimeFigureOut">
              <a:rPr lang="en-US" smtClean="0"/>
              <a:t>10/1/2013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57948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BDC078-589F-40E3-816C-EE21D62B5BBA}" type="datetimeFigureOut">
              <a:rPr lang="en-US" smtClean="0"/>
              <a:t>10/1/2013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75510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5518A9-B687-4302-9395-2322403C6656}" type="datetimeFigureOut">
              <a:rPr lang="en-US" smtClean="0"/>
              <a:t>10/1/2013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66925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99A684-0CB7-41E9-A4DF-5D1C2CA5BF6F}" type="datetimeFigureOut">
              <a:rPr lang="en-US" smtClean="0"/>
              <a:t>10/1/2013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49977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DD7C35-9E19-4518-A4B2-3B09CD8CC756}" type="datetimeFigureOut">
              <a:rPr lang="en-US" smtClean="0"/>
              <a:t>10/1/2013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19114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196DA8-8897-4DDF-BFB6-5D83863C837A}" type="datetimeFigureOut">
              <a:rPr lang="en-US" smtClean="0"/>
              <a:t>10/1/2013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4112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CBBA708-C5F0-412D-90E2-1919F0D196AE}" type="datetimeFigureOut">
              <a:rPr lang="en-US" smtClean="0"/>
              <a:t>10/1/2013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149381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A9C8F8FA-EF43-4642-9368-3F4E33039BD9}" type="datetimeFigureOut">
              <a:rPr lang="en-US" smtClean="0"/>
              <a:t>10/1/2013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317112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smtClean="0"/>
              <a:t>10/1/2013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55963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513FEF9-69D0-4F8C-A336-59491FBEDC47}" type="datetimeFigureOut">
              <a:rPr lang="en-US" smtClean="0"/>
              <a:t>10/1/2013</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94983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004436-CA73-4D53-89B4-2A5C7347BF2F}" type="datetimeFigureOut">
              <a:rPr lang="en-US" smtClean="0"/>
              <a:t>10/1/2013</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66867637"/>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gif"/><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45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ln>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txBody>
          <a:bodyPr/>
          <a:lstStyle/>
          <a:p>
            <a:r>
              <a:rPr lang="en-US" sz="2400" dirty="0"/>
              <a:t>Why do historians classify ancient Sumer as a civilization?</a:t>
            </a:r>
            <a:br>
              <a:rPr lang="en-US" sz="2400" dirty="0"/>
            </a:br>
            <a:endParaRPr lang="en-US" sz="2400" dirty="0"/>
          </a:p>
        </p:txBody>
      </p:sp>
      <p:sp>
        <p:nvSpPr>
          <p:cNvPr id="3" name="Subtitle 2"/>
          <p:cNvSpPr>
            <a:spLocks noGrp="1"/>
          </p:cNvSpPr>
          <p:nvPr>
            <p:ph type="subTitle" idx="1"/>
          </p:nvPr>
        </p:nvSpPr>
        <p:spPr/>
        <p:txBody>
          <a:bodyPr/>
          <a:lstStyle/>
          <a:p>
            <a:r>
              <a:rPr lang="en-US" dirty="0">
                <a:effectLst/>
              </a:rPr>
              <a:t>Chapter 5</a:t>
            </a:r>
          </a:p>
          <a:p>
            <a:endParaRPr lang="en-US" dirty="0"/>
          </a:p>
        </p:txBody>
      </p:sp>
    </p:spTree>
    <p:extLst>
      <p:ext uri="{BB962C8B-B14F-4D97-AF65-F5344CB8AC3E}">
        <p14:creationId xmlns:p14="http://schemas.microsoft.com/office/powerpoint/2010/main" val="11053269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Civilization is a society that has developed arts and sciences and </a:t>
            </a:r>
            <a:r>
              <a:rPr lang="en-US" dirty="0" smtClean="0"/>
              <a:t>organizations.</a:t>
            </a:r>
            <a:r>
              <a:rPr lang="en-US" dirty="0"/>
              <a:t/>
            </a:r>
            <a:br>
              <a:rPr lang="en-US" dirty="0"/>
            </a:br>
            <a:r>
              <a:rPr lang="en-US" dirty="0"/>
              <a:t/>
            </a:r>
            <a:br>
              <a:rPr lang="en-US" dirty="0"/>
            </a:br>
            <a:r>
              <a:rPr lang="en-US" sz="2200" dirty="0" smtClean="0"/>
              <a:t>Until </a:t>
            </a:r>
            <a:r>
              <a:rPr lang="en-US" sz="2200" dirty="0"/>
              <a:t>150 Years ago, Archeologist had no idea that Sumerian People had lived at all.</a:t>
            </a:r>
            <a:br>
              <a:rPr lang="en-US" sz="2200" dirty="0"/>
            </a:br>
            <a:r>
              <a:rPr lang="en-US" sz="2200" dirty="0"/>
              <a:t>	</a:t>
            </a:r>
            <a:r>
              <a:rPr lang="en-US" sz="2200" dirty="0" smtClean="0"/>
              <a:t/>
            </a:r>
            <a:br>
              <a:rPr lang="en-US" sz="2200" dirty="0" smtClean="0"/>
            </a:br>
            <a:r>
              <a:rPr lang="en-US" sz="2200" dirty="0" smtClean="0"/>
              <a:t>Mid-19</a:t>
            </a:r>
            <a:r>
              <a:rPr lang="en-US" sz="2200" baseline="30000" dirty="0" smtClean="0"/>
              <a:t>th</a:t>
            </a:r>
            <a:r>
              <a:rPr lang="en-US" sz="2200" dirty="0" smtClean="0"/>
              <a:t> </a:t>
            </a:r>
            <a:r>
              <a:rPr lang="en-US" sz="2200" dirty="0"/>
              <a:t>century archeologist began finding artifacts in the area of the Fertile Crescent (Mesopotamia)</a:t>
            </a:r>
            <a:br>
              <a:rPr lang="en-US" sz="2200" dirty="0"/>
            </a:br>
            <a:r>
              <a:rPr lang="en-US" sz="2200" dirty="0"/>
              <a:t> </a:t>
            </a:r>
            <a:br>
              <a:rPr lang="en-US" sz="2200" dirty="0"/>
            </a:br>
            <a:r>
              <a:rPr lang="en-US" sz="2200" dirty="0"/>
              <a:t>	</a:t>
            </a:r>
          </a:p>
        </p:txBody>
      </p:sp>
      <p:sp>
        <p:nvSpPr>
          <p:cNvPr id="3" name="Text Placeholder 2"/>
          <p:cNvSpPr>
            <a:spLocks noGrp="1"/>
          </p:cNvSpPr>
          <p:nvPr>
            <p:ph type="body" sz="half" idx="2"/>
          </p:nvPr>
        </p:nvSpPr>
        <p:spPr>
          <a:xfrm>
            <a:off x="680322" y="3837904"/>
            <a:ext cx="9613859" cy="1918952"/>
          </a:xfrm>
        </p:spPr>
        <p:txBody>
          <a:bodyPr>
            <a:normAutofit fontScale="55000" lnSpcReduction="20000"/>
          </a:bodyPr>
          <a:lstStyle/>
          <a:p>
            <a:pPr marL="571500" indent="-571500">
              <a:buFont typeface="Arial" panose="020B0604020202020204" pitchFamily="34" charset="0"/>
              <a:buChar char="•"/>
            </a:pPr>
            <a:r>
              <a:rPr lang="en-US" sz="4100" dirty="0" smtClean="0"/>
              <a:t>Scientist </a:t>
            </a:r>
            <a:r>
              <a:rPr lang="en-US" sz="4100" dirty="0"/>
              <a:t>uncovered: Tablets, pottery and the ruins of the </a:t>
            </a:r>
            <a:r>
              <a:rPr lang="en-US" sz="4100" dirty="0" smtClean="0"/>
              <a:t>city.  They found </a:t>
            </a:r>
            <a:r>
              <a:rPr lang="en-US" sz="4100" dirty="0"/>
              <a:t>written language that they had never seen before</a:t>
            </a:r>
            <a:br>
              <a:rPr lang="en-US" sz="4100" dirty="0"/>
            </a:br>
            <a:endParaRPr lang="en-US" sz="4100" dirty="0"/>
          </a:p>
          <a:p>
            <a:pPr marL="571500" indent="-571500">
              <a:buFont typeface="Arial" panose="020B0604020202020204" pitchFamily="34" charset="0"/>
              <a:buChar char="•"/>
            </a:pPr>
            <a:r>
              <a:rPr lang="en-US" sz="7300" dirty="0" smtClean="0"/>
              <a:t>By </a:t>
            </a:r>
            <a:r>
              <a:rPr lang="en-US" sz="7300" dirty="0"/>
              <a:t>studying they have been able to find out a lot about Sumer </a:t>
            </a:r>
            <a:r>
              <a:rPr lang="en-US" dirty="0"/>
              <a:t/>
            </a:r>
            <a:br>
              <a:rPr lang="en-US" dirty="0"/>
            </a:br>
            <a:endParaRPr lang="en-US" dirty="0"/>
          </a:p>
        </p:txBody>
      </p:sp>
    </p:spTree>
    <p:extLst>
      <p:ext uri="{BB962C8B-B14F-4D97-AF65-F5344CB8AC3E}">
        <p14:creationId xmlns:p14="http://schemas.microsoft.com/office/powerpoint/2010/main" val="9292324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910" y="553792"/>
            <a:ext cx="7810934" cy="5847008"/>
          </a:xfrm>
          <a:prstGeom prst="rect">
            <a:avLst/>
          </a:prstGeom>
        </p:spPr>
      </p:pic>
      <p:sp>
        <p:nvSpPr>
          <p:cNvPr id="5" name="Rectangle 4"/>
          <p:cNvSpPr/>
          <p:nvPr/>
        </p:nvSpPr>
        <p:spPr>
          <a:xfrm>
            <a:off x="8049297" y="1077946"/>
            <a:ext cx="4142704" cy="5054782"/>
          </a:xfrm>
          <a:prstGeom prst="rect">
            <a:avLst/>
          </a:prstGeom>
        </p:spPr>
        <p:txBody>
          <a:bodyPr wrap="square">
            <a:spAutoFit/>
          </a:bodyPr>
          <a:lstStyle/>
          <a:p>
            <a:pPr>
              <a:lnSpc>
                <a:spcPct val="107000"/>
              </a:lnSpc>
              <a:spcAft>
                <a:spcPts val="800"/>
              </a:spcAft>
            </a:pPr>
            <a:r>
              <a:rPr lang="en-US" sz="2400" dirty="0" smtClean="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Bodoni MT Condensed" panose="02070606080606020203" pitchFamily="18" charset="0"/>
                <a:ea typeface="Calibri" panose="020F0502020204030204" pitchFamily="34" charset="0"/>
                <a:cs typeface="Times New Roman" panose="02020603050405020304" pitchFamily="18" charset="0"/>
              </a:rPr>
              <a:t>Standard </a:t>
            </a:r>
            <a:r>
              <a:rPr lang="en-US" sz="2400" dirty="0">
                <a:latin typeface="Bodoni MT Condensed" panose="02070606080606020203" pitchFamily="18" charset="0"/>
                <a:ea typeface="Calibri" panose="020F0502020204030204" pitchFamily="34" charset="0"/>
                <a:cs typeface="Times New Roman" panose="02020603050405020304" pitchFamily="18" charset="0"/>
              </a:rPr>
              <a:t>of </a:t>
            </a:r>
            <a:r>
              <a:rPr lang="en-US" sz="2400" dirty="0" smtClean="0">
                <a:latin typeface="Bodoni MT Condensed" panose="02070606080606020203" pitchFamily="18" charset="0"/>
                <a:ea typeface="Calibri" panose="020F0502020204030204" pitchFamily="34" charset="0"/>
                <a:cs typeface="Times New Roman" panose="02020603050405020304" pitchFamily="18" charset="0"/>
              </a:rPr>
              <a:t>Ur</a:t>
            </a:r>
          </a:p>
          <a:p>
            <a:pPr>
              <a:lnSpc>
                <a:spcPct val="107000"/>
              </a:lnSpc>
              <a:spcAft>
                <a:spcPts val="800"/>
              </a:spcAft>
            </a:pPr>
            <a:endParaRPr lang="en-US" sz="2400" dirty="0">
              <a:latin typeface="Bodoni MT Condensed" panose="020706060806060202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US" sz="2400" dirty="0">
              <a:latin typeface="Bodoni MT Condensed" panose="02070606080606020203" pitchFamily="18"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US" sz="2400" dirty="0">
                <a:latin typeface="Bodoni MT Condensed" panose="02070606080606020203" pitchFamily="18" charset="0"/>
                <a:ea typeface="Calibri" panose="020F0502020204030204" pitchFamily="34" charset="0"/>
                <a:cs typeface="Times New Roman" panose="02020603050405020304" pitchFamily="18" charset="0"/>
              </a:rPr>
              <a:t>Made of wood and decorated with pieces of shell and lapis lazuli (semiprecious blue </a:t>
            </a:r>
            <a:r>
              <a:rPr lang="en-US" sz="2400" dirty="0" smtClean="0">
                <a:latin typeface="Bodoni MT Condensed" panose="02070606080606020203" pitchFamily="18" charset="0"/>
                <a:ea typeface="Calibri" panose="020F0502020204030204" pitchFamily="34" charset="0"/>
                <a:cs typeface="Times New Roman" panose="02020603050405020304" pitchFamily="18" charset="0"/>
              </a:rPr>
              <a:t>stone)</a:t>
            </a:r>
          </a:p>
          <a:p>
            <a:pPr marL="342900" indent="-342900">
              <a:lnSpc>
                <a:spcPct val="107000"/>
              </a:lnSpc>
              <a:spcAft>
                <a:spcPts val="800"/>
              </a:spcAft>
              <a:buFont typeface="Arial" panose="020B0604020202020204" pitchFamily="34" charset="0"/>
              <a:buChar char="•"/>
            </a:pPr>
            <a:r>
              <a:rPr lang="en-US" sz="2400" dirty="0" smtClean="0">
                <a:latin typeface="Bodoni MT Condensed" panose="02070606080606020203" pitchFamily="18" charset="0"/>
                <a:ea typeface="Calibri" panose="020F0502020204030204" pitchFamily="34" charset="0"/>
                <a:cs typeface="Times New Roman" panose="02020603050405020304" pitchFamily="18" charset="0"/>
              </a:rPr>
              <a:t>Shows </a:t>
            </a:r>
            <a:r>
              <a:rPr lang="en-US" sz="2400" dirty="0">
                <a:latin typeface="Bodoni MT Condensed" panose="02070606080606020203" pitchFamily="18" charset="0"/>
                <a:ea typeface="Calibri" panose="020F0502020204030204" pitchFamily="34" charset="0"/>
                <a:cs typeface="Times New Roman" panose="02020603050405020304" pitchFamily="18" charset="0"/>
              </a:rPr>
              <a:t>Sumerians in times of peace and </a:t>
            </a:r>
            <a:r>
              <a:rPr lang="en-US" sz="2400" dirty="0" smtClean="0">
                <a:latin typeface="Bodoni MT Condensed" panose="02070606080606020203" pitchFamily="18" charset="0"/>
                <a:ea typeface="Calibri" panose="020F0502020204030204" pitchFamily="34" charset="0"/>
                <a:cs typeface="Times New Roman" panose="02020603050405020304" pitchFamily="18" charset="0"/>
              </a:rPr>
              <a:t>war</a:t>
            </a:r>
          </a:p>
          <a:p>
            <a:pPr marL="342900" indent="-342900">
              <a:lnSpc>
                <a:spcPct val="107000"/>
              </a:lnSpc>
              <a:spcAft>
                <a:spcPts val="800"/>
              </a:spcAft>
              <a:buFont typeface="Arial" panose="020B0604020202020204" pitchFamily="34" charset="0"/>
              <a:buChar char="•"/>
            </a:pPr>
            <a:r>
              <a:rPr lang="en-US" sz="2400" dirty="0" smtClean="0">
                <a:latin typeface="Bodoni MT Condensed" panose="02070606080606020203" pitchFamily="18" charset="0"/>
                <a:ea typeface="Calibri" panose="020F0502020204030204" pitchFamily="34" charset="0"/>
                <a:cs typeface="Times New Roman" panose="02020603050405020304" pitchFamily="18" charset="0"/>
              </a:rPr>
              <a:t>Shows Sumerians </a:t>
            </a:r>
            <a:r>
              <a:rPr lang="en-US" sz="2400" dirty="0">
                <a:latin typeface="Bodoni MT Condensed" panose="02070606080606020203" pitchFamily="18" charset="0"/>
                <a:ea typeface="Calibri" panose="020F0502020204030204" pitchFamily="34" charset="0"/>
                <a:cs typeface="Times New Roman" panose="02020603050405020304" pitchFamily="18" charset="0"/>
              </a:rPr>
              <a:t>had a complex </a:t>
            </a:r>
            <a:r>
              <a:rPr lang="en-US" sz="2400" dirty="0" smtClean="0">
                <a:latin typeface="Bodoni MT Condensed" panose="02070606080606020203" pitchFamily="18" charset="0"/>
                <a:ea typeface="Calibri" panose="020F0502020204030204" pitchFamily="34" charset="0"/>
                <a:cs typeface="Times New Roman" panose="02020603050405020304" pitchFamily="18" charset="0"/>
              </a:rPr>
              <a:t>society</a:t>
            </a:r>
          </a:p>
          <a:p>
            <a:pPr marL="342900" indent="-342900">
              <a:lnSpc>
                <a:spcPct val="107000"/>
              </a:lnSpc>
              <a:spcAft>
                <a:spcPts val="800"/>
              </a:spcAft>
              <a:buFont typeface="Arial" panose="020B0604020202020204" pitchFamily="34" charset="0"/>
              <a:buChar char="•"/>
            </a:pPr>
            <a:r>
              <a:rPr lang="en-US" sz="2400" dirty="0" smtClean="0">
                <a:latin typeface="Bodoni MT Condensed" panose="02070606080606020203" pitchFamily="18" charset="0"/>
                <a:ea typeface="Calibri" panose="020F0502020204030204" pitchFamily="34" charset="0"/>
                <a:cs typeface="Times New Roman" panose="02020603050405020304" pitchFamily="18" charset="0"/>
              </a:rPr>
              <a:t>Inventions</a:t>
            </a:r>
            <a:r>
              <a:rPr lang="en-US" sz="2400" dirty="0">
                <a:latin typeface="Bodoni MT Condensed" panose="02070606080606020203" pitchFamily="18" charset="0"/>
                <a:ea typeface="Calibri" panose="020F0502020204030204" pitchFamily="34" charset="0"/>
                <a:cs typeface="Times New Roman" panose="02020603050405020304" pitchFamily="18" charset="0"/>
              </a:rPr>
              <a:t>: Plow and writing (are still used today)</a:t>
            </a:r>
            <a:endParaRPr lang="en-US" sz="2400" dirty="0">
              <a:effectLst/>
              <a:latin typeface="Bodoni MT Condensed" panose="020706060806060202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5748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8"/>
            <a:ext cx="9613861" cy="5853634"/>
          </a:xfrm>
        </p:spPr>
        <p:txBody>
          <a:bodyPr>
            <a:normAutofit fontScale="90000"/>
          </a:bodyPr>
          <a:lstStyle/>
          <a:p>
            <a:r>
              <a:rPr lang="en-US" dirty="0"/>
              <a:t>Characteristics of Civilization (5.2</a:t>
            </a:r>
            <a:r>
              <a:rPr lang="en-US" dirty="0" smtClean="0"/>
              <a:t>)</a:t>
            </a:r>
            <a:br>
              <a:rPr lang="en-US" dirty="0" smtClean="0"/>
            </a:br>
            <a:r>
              <a:rPr lang="en-US" dirty="0"/>
              <a:t/>
            </a:r>
            <a:br>
              <a:rPr lang="en-US" dirty="0"/>
            </a:br>
            <a:r>
              <a:rPr lang="en-US" dirty="0"/>
              <a:t>Sumer was a challenging place to live:</a:t>
            </a:r>
            <a:br>
              <a:rPr lang="en-US" dirty="0"/>
            </a:br>
            <a:r>
              <a:rPr lang="en-US" dirty="0"/>
              <a:t>Hot summers, little rain, and rivers that flooded in the spring</a:t>
            </a:r>
            <a:br>
              <a:rPr lang="en-US" dirty="0"/>
            </a:br>
            <a:r>
              <a:rPr lang="en-US" dirty="0" smtClean="0"/>
              <a:t/>
            </a:r>
            <a:br>
              <a:rPr lang="en-US" dirty="0" smtClean="0"/>
            </a:br>
            <a:r>
              <a:rPr lang="en-US" dirty="0" smtClean="0"/>
              <a:t>Built </a:t>
            </a:r>
            <a:r>
              <a:rPr lang="en-US" dirty="0"/>
              <a:t>complex irrigation systems and large cities.</a:t>
            </a:r>
            <a:br>
              <a:rPr lang="en-US" dirty="0"/>
            </a:br>
            <a:r>
              <a:rPr lang="en-US" dirty="0" smtClean="0"/>
              <a:t/>
            </a:r>
            <a:br>
              <a:rPr lang="en-US" dirty="0" smtClean="0"/>
            </a:br>
            <a:r>
              <a:rPr lang="en-US" dirty="0" smtClean="0"/>
              <a:t>By </a:t>
            </a:r>
            <a:r>
              <a:rPr lang="en-US" dirty="0"/>
              <a:t>3000 B.C.E. most Sumerians lived in powerful </a:t>
            </a:r>
            <a:r>
              <a:rPr lang="en-US" dirty="0" smtClean="0"/>
              <a:t>city-states: Ur</a:t>
            </a:r>
            <a:r>
              <a:rPr lang="en-US" dirty="0"/>
              <a:t>, Lagash (LAY-gash), </a:t>
            </a:r>
            <a:r>
              <a:rPr lang="en-US" dirty="0" err="1"/>
              <a:t>Uruk</a:t>
            </a:r>
            <a:r>
              <a:rPr lang="en-US" dirty="0"/>
              <a:t> (Uh-</a:t>
            </a:r>
            <a:r>
              <a:rPr lang="en-US" dirty="0" err="1"/>
              <a:t>Ruhk</a:t>
            </a:r>
            <a:r>
              <a:rPr lang="en-US" dirty="0"/>
              <a:t>)</a:t>
            </a:r>
            <a:br>
              <a:rPr lang="en-US" dirty="0"/>
            </a:br>
            <a:endParaRPr lang="en-US" dirty="0"/>
          </a:p>
        </p:txBody>
      </p:sp>
    </p:spTree>
    <p:extLst>
      <p:ext uri="{BB962C8B-B14F-4D97-AF65-F5344CB8AC3E}">
        <p14:creationId xmlns:p14="http://schemas.microsoft.com/office/powerpoint/2010/main" val="4029563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makes a civilization?</a:t>
            </a:r>
            <a:br>
              <a:rPr lang="en-US" dirty="0"/>
            </a:b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020406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978794"/>
            <a:ext cx="9613861" cy="991674"/>
          </a:xfrm>
        </p:spPr>
        <p:txBody>
          <a:bodyPr>
            <a:normAutofit fontScale="90000"/>
          </a:bodyPr>
          <a:lstStyle/>
          <a:p>
            <a:r>
              <a:rPr lang="en-US" sz="4400" dirty="0" smtClean="0"/>
              <a:t>1. </a:t>
            </a:r>
            <a:r>
              <a:rPr lang="en-US" sz="4400" dirty="0"/>
              <a:t>A </a:t>
            </a:r>
            <a:r>
              <a:rPr lang="en-US" sz="4400" dirty="0" smtClean="0"/>
              <a:t>Stable Food Supply</a:t>
            </a:r>
            <a:br>
              <a:rPr lang="en-US" sz="4400" dirty="0" smtClean="0"/>
            </a:br>
            <a:r>
              <a:rPr lang="en-US" sz="4400" dirty="0" smtClean="0"/>
              <a:t>	</a:t>
            </a:r>
            <a:r>
              <a:rPr lang="en-US" dirty="0" smtClean="0"/>
              <a:t>Ensures </a:t>
            </a:r>
            <a:r>
              <a:rPr lang="en-US" dirty="0"/>
              <a:t>that people have enough food</a:t>
            </a:r>
            <a:br>
              <a:rPr lang="en-US" dirty="0"/>
            </a:br>
            <a:endParaRPr lang="en-US" dirty="0"/>
          </a:p>
        </p:txBody>
      </p:sp>
      <p:sp>
        <p:nvSpPr>
          <p:cNvPr id="3" name="Content Placeholder 2"/>
          <p:cNvSpPr>
            <a:spLocks noGrp="1"/>
          </p:cNvSpPr>
          <p:nvPr>
            <p:ph idx="1"/>
          </p:nvPr>
        </p:nvSpPr>
        <p:spPr>
          <a:xfrm>
            <a:off x="680321" y="2266681"/>
            <a:ext cx="9613861" cy="4301544"/>
          </a:xfrm>
        </p:spPr>
        <p:txBody>
          <a:bodyPr>
            <a:normAutofit/>
          </a:bodyPr>
          <a:lstStyle/>
          <a:p>
            <a:pPr marL="0" indent="0">
              <a:buNone/>
            </a:pPr>
            <a:r>
              <a:rPr lang="en-US" sz="3600" dirty="0" smtClean="0"/>
              <a:t>Sumerians invented </a:t>
            </a:r>
            <a:r>
              <a:rPr lang="en-US" sz="3600" dirty="0"/>
              <a:t>two key things to help them create stable food </a:t>
            </a:r>
            <a:r>
              <a:rPr lang="en-US" sz="3600" dirty="0" smtClean="0"/>
              <a:t>supply</a:t>
            </a:r>
          </a:p>
          <a:p>
            <a:pPr marL="0" indent="0">
              <a:buNone/>
            </a:pPr>
            <a:endParaRPr lang="en-US" sz="3600" dirty="0"/>
          </a:p>
          <a:p>
            <a:r>
              <a:rPr lang="en-US" sz="3600" dirty="0" smtClean="0"/>
              <a:t>	Complex Irrigation System</a:t>
            </a:r>
          </a:p>
          <a:p>
            <a:r>
              <a:rPr lang="en-US" sz="3600" dirty="0"/>
              <a:t>	</a:t>
            </a:r>
            <a:r>
              <a:rPr lang="en-US" sz="3600" dirty="0" smtClean="0"/>
              <a:t>Plow</a:t>
            </a:r>
            <a:endParaRPr lang="en-US" sz="3600" dirty="0"/>
          </a:p>
          <a:p>
            <a:pPr marL="457200" lvl="1" indent="0">
              <a:buNone/>
            </a:pPr>
            <a:endParaRPr lang="en-US" sz="8000" dirty="0"/>
          </a:p>
          <a:p>
            <a:endParaRPr lang="en-US" dirty="0"/>
          </a:p>
        </p:txBody>
      </p:sp>
    </p:spTree>
    <p:extLst>
      <p:ext uri="{BB962C8B-B14F-4D97-AF65-F5344CB8AC3E}">
        <p14:creationId xmlns:p14="http://schemas.microsoft.com/office/powerpoint/2010/main" val="9271752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Invention of the complex irrigation</a:t>
            </a:r>
          </a:p>
        </p:txBody>
      </p:sp>
      <p:sp>
        <p:nvSpPr>
          <p:cNvPr id="4" name="Text Placeholder 3"/>
          <p:cNvSpPr>
            <a:spLocks noGrp="1"/>
          </p:cNvSpPr>
          <p:nvPr>
            <p:ph type="body" sz="half" idx="2"/>
          </p:nvPr>
        </p:nvSpPr>
        <p:spPr>
          <a:xfrm>
            <a:off x="680322" y="2336872"/>
            <a:ext cx="3790078" cy="3922260"/>
          </a:xfrm>
        </p:spPr>
        <p:txBody>
          <a:bodyPr>
            <a:normAutofit fontScale="40000" lnSpcReduction="20000"/>
          </a:bodyPr>
          <a:lstStyle/>
          <a:p>
            <a:r>
              <a:rPr lang="en-US" sz="8000" dirty="0"/>
              <a:t>I</a:t>
            </a:r>
            <a:r>
              <a:rPr lang="en-US" sz="8000" dirty="0" smtClean="0"/>
              <a:t>rrigation </a:t>
            </a:r>
            <a:r>
              <a:rPr lang="en-US" sz="8000" dirty="0"/>
              <a:t>system that provided their crops </a:t>
            </a:r>
            <a:r>
              <a:rPr lang="en-US" sz="8000" dirty="0" smtClean="0"/>
              <a:t>with </a:t>
            </a:r>
            <a:r>
              <a:rPr lang="en-US" sz="8000" dirty="0"/>
              <a:t>regular water </a:t>
            </a:r>
            <a:r>
              <a:rPr lang="en-US" sz="8000" dirty="0" smtClean="0"/>
              <a:t>supply</a:t>
            </a:r>
          </a:p>
          <a:p>
            <a:endParaRPr lang="en-US" sz="8000" dirty="0"/>
          </a:p>
          <a:p>
            <a:pPr lvl="1"/>
            <a:r>
              <a:rPr lang="en-US" sz="8000" dirty="0"/>
              <a:t>Canals</a:t>
            </a:r>
          </a:p>
          <a:p>
            <a:pPr lvl="1"/>
            <a:r>
              <a:rPr lang="en-US" sz="8000" dirty="0"/>
              <a:t>Dams</a:t>
            </a:r>
          </a:p>
          <a:p>
            <a:pPr lvl="1"/>
            <a:r>
              <a:rPr lang="en-US" sz="8000" dirty="0"/>
              <a:t>Reservoirs</a:t>
            </a:r>
          </a:p>
          <a:p>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48518" y="2562896"/>
            <a:ext cx="5653826" cy="3412901"/>
          </a:xfrm>
          <a:prstGeom prst="rect">
            <a:avLst/>
          </a:prstGeom>
        </p:spPr>
      </p:pic>
    </p:spTree>
    <p:extLst>
      <p:ext uri="{BB962C8B-B14F-4D97-AF65-F5344CB8AC3E}">
        <p14:creationId xmlns:p14="http://schemas.microsoft.com/office/powerpoint/2010/main" val="815657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Invention of the plow</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67267" y="1994094"/>
            <a:ext cx="4242825" cy="180975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7267" y="3803844"/>
            <a:ext cx="4324350" cy="2526618"/>
          </a:xfrm>
          <a:prstGeom prst="rect">
            <a:avLst/>
          </a:prstGeom>
        </p:spPr>
      </p:pic>
      <p:sp>
        <p:nvSpPr>
          <p:cNvPr id="3" name="Rectangle 2"/>
          <p:cNvSpPr/>
          <p:nvPr/>
        </p:nvSpPr>
        <p:spPr>
          <a:xfrm>
            <a:off x="450761" y="1997839"/>
            <a:ext cx="5537915" cy="4093428"/>
          </a:xfrm>
          <a:prstGeom prst="rect">
            <a:avLst/>
          </a:prstGeom>
        </p:spPr>
        <p:txBody>
          <a:bodyPr wrap="square">
            <a:spAutoFit/>
          </a:bodyPr>
          <a:lstStyle/>
          <a:p>
            <a:pPr marL="285750" lvl="0" indent="-285750">
              <a:buFont typeface="Arial" panose="020B0604020202020204" pitchFamily="34" charset="0"/>
              <a:buChar char="•"/>
            </a:pPr>
            <a:endParaRPr lang="en-US" sz="2000" dirty="0" smtClean="0"/>
          </a:p>
          <a:p>
            <a:pPr marL="285750" lvl="0" indent="-285750">
              <a:buFont typeface="Arial" panose="020B0604020202020204" pitchFamily="34" charset="0"/>
              <a:buChar char="•"/>
            </a:pPr>
            <a:r>
              <a:rPr lang="en-US" sz="2000" dirty="0" smtClean="0"/>
              <a:t>Plow- </a:t>
            </a:r>
            <a:r>
              <a:rPr lang="en-US" sz="2000" dirty="0"/>
              <a:t>Tool used for tilling or turning the soil to prepare it for </a:t>
            </a:r>
            <a:r>
              <a:rPr lang="en-US" sz="2000" dirty="0" smtClean="0"/>
              <a:t>planting.</a:t>
            </a:r>
          </a:p>
          <a:p>
            <a:pPr lvl="0"/>
            <a:endParaRPr lang="en-US" sz="2000" dirty="0" smtClean="0"/>
          </a:p>
          <a:p>
            <a:pPr marL="285750" lvl="0" indent="-285750">
              <a:buFont typeface="Arial" panose="020B0604020202020204" pitchFamily="34" charset="0"/>
              <a:buChar char="•"/>
            </a:pPr>
            <a:r>
              <a:rPr lang="en-US" sz="2000" dirty="0" smtClean="0"/>
              <a:t>Before </a:t>
            </a:r>
            <a:r>
              <a:rPr lang="en-US" sz="2000" dirty="0"/>
              <a:t>the plow farmers would use animal horns or sticks to poke holes in the ground and plant seeds. This process was very </a:t>
            </a:r>
            <a:r>
              <a:rPr lang="en-US" sz="2000" dirty="0" smtClean="0"/>
              <a:t>slow.</a:t>
            </a:r>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n-US" sz="2000" dirty="0" smtClean="0"/>
              <a:t>Sumerians </a:t>
            </a:r>
            <a:r>
              <a:rPr lang="en-US" sz="2000" dirty="0"/>
              <a:t>invented the plow out of wood. One end was bent for cutting into the ground. The Sumerians pushed and pulled the plow along the ground, or used oxen to pull it. </a:t>
            </a:r>
            <a:endParaRPr lang="en-US" sz="2000" dirty="0"/>
          </a:p>
        </p:txBody>
      </p:sp>
    </p:spTree>
    <p:extLst>
      <p:ext uri="{BB962C8B-B14F-4D97-AF65-F5344CB8AC3E}">
        <p14:creationId xmlns:p14="http://schemas.microsoft.com/office/powerpoint/2010/main" val="4263692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81354" y="-58306"/>
            <a:ext cx="2096086" cy="6278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 Social Structure (5.4) – Different social levels and jobs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Several classes lived in Sumer</a:t>
            </a:r>
            <a:endParaRPr kumimoji="0" lang="en-US" sz="3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3" name="Diagram 2"/>
          <p:cNvGraphicFramePr/>
          <p:nvPr>
            <p:extLst>
              <p:ext uri="{D42A27DB-BD31-4B8C-83A1-F6EECF244321}">
                <p14:modId xmlns:p14="http://schemas.microsoft.com/office/powerpoint/2010/main" val="1631024540"/>
              </p:ext>
            </p:extLst>
          </p:nvPr>
        </p:nvGraphicFramePr>
        <p:xfrm>
          <a:off x="1403797" y="717452"/>
          <a:ext cx="8978160" cy="58507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21901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t>
            </a:r>
            <a:r>
              <a:rPr lang="en-US" dirty="0"/>
              <a:t>System of </a:t>
            </a:r>
            <a:r>
              <a:rPr lang="en-US" dirty="0" smtClean="0"/>
              <a:t>Government (5.5) </a:t>
            </a:r>
            <a:endParaRPr lang="en-US"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l="15893" r="15893"/>
          <a:stretch>
            <a:fillRect/>
          </a:stretch>
        </p:blipFill>
        <p:spPr>
          <a:xfrm>
            <a:off x="5598942" y="2336873"/>
            <a:ext cx="5148776" cy="3852274"/>
          </a:xfrm>
        </p:spPr>
      </p:pic>
      <p:sp>
        <p:nvSpPr>
          <p:cNvPr id="4" name="Text Placeholder 3"/>
          <p:cNvSpPr>
            <a:spLocks noGrp="1"/>
          </p:cNvSpPr>
          <p:nvPr>
            <p:ph type="body" sz="half" idx="2"/>
          </p:nvPr>
        </p:nvSpPr>
        <p:spPr/>
        <p:txBody>
          <a:bodyPr/>
          <a:lstStyle/>
          <a:p>
            <a:r>
              <a:rPr lang="en-US" sz="2000" dirty="0" smtClean="0"/>
              <a:t>Ensures that life in the society is orderly by directing people’s behavior</a:t>
            </a:r>
          </a:p>
          <a:p>
            <a:r>
              <a:rPr lang="en-US" sz="2000" dirty="0" smtClean="0"/>
              <a:t>Ruled </a:t>
            </a:r>
            <a:r>
              <a:rPr lang="en-US" sz="2000" dirty="0"/>
              <a:t>by Kings</a:t>
            </a:r>
          </a:p>
          <a:p>
            <a:pPr marL="285750" indent="-285750">
              <a:buFont typeface="Arial" panose="020B0604020202020204" pitchFamily="34" charset="0"/>
              <a:buChar char="•"/>
            </a:pPr>
            <a:r>
              <a:rPr lang="en-US" sz="2000" dirty="0" smtClean="0"/>
              <a:t>Believed </a:t>
            </a:r>
            <a:r>
              <a:rPr lang="en-US" sz="2000" dirty="0"/>
              <a:t>that their gods chose kings (very </a:t>
            </a:r>
            <a:r>
              <a:rPr lang="en-US" sz="2000" dirty="0" smtClean="0"/>
              <a:t>powerful)</a:t>
            </a:r>
          </a:p>
          <a:p>
            <a:pPr marL="285750" indent="-285750">
              <a:buFont typeface="Arial" panose="020B0604020202020204" pitchFamily="34" charset="0"/>
              <a:buChar char="•"/>
            </a:pPr>
            <a:r>
              <a:rPr lang="en-US" sz="2000" dirty="0" smtClean="0"/>
              <a:t>Reinforced </a:t>
            </a:r>
            <a:r>
              <a:rPr lang="en-US" sz="2000" dirty="0"/>
              <a:t>social order- because obeying the will of the gods were the Sumerians’ strongest belief</a:t>
            </a:r>
          </a:p>
          <a:p>
            <a:endParaRPr lang="en-US" dirty="0"/>
          </a:p>
        </p:txBody>
      </p:sp>
    </p:spTree>
    <p:extLst>
      <p:ext uri="{BB962C8B-B14F-4D97-AF65-F5344CB8AC3E}">
        <p14:creationId xmlns:p14="http://schemas.microsoft.com/office/powerpoint/2010/main" val="2747955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984738"/>
            <a:ext cx="9828245" cy="5387927"/>
          </a:xfrm>
        </p:spPr>
        <p:txBody>
          <a:bodyPr>
            <a:noAutofit/>
          </a:bodyPr>
          <a:lstStyle/>
          <a:p>
            <a:r>
              <a:rPr lang="en-US" sz="5400" dirty="0" smtClean="0"/>
              <a:t>Sumerian Kings</a:t>
            </a:r>
            <a:br>
              <a:rPr lang="en-US" sz="5400" dirty="0" smtClean="0"/>
            </a:br>
            <a:r>
              <a:rPr lang="en-US" sz="2400" dirty="0"/>
              <a:t/>
            </a:r>
            <a:br>
              <a:rPr lang="en-US" sz="2400" dirty="0"/>
            </a:br>
            <a:r>
              <a:rPr lang="en-US" sz="2400" dirty="0" smtClean="0"/>
              <a:t/>
            </a:r>
            <a:br>
              <a:rPr lang="en-US" sz="2400" dirty="0" smtClean="0"/>
            </a:br>
            <a:r>
              <a:rPr lang="en-US" sz="2000" dirty="0" smtClean="0"/>
              <a:t>1.Enforced </a:t>
            </a:r>
            <a:r>
              <a:rPr lang="en-US" sz="2000" dirty="0"/>
              <a:t>laws</a:t>
            </a:r>
            <a:br>
              <a:rPr lang="en-US" sz="2000" dirty="0"/>
            </a:br>
            <a:r>
              <a:rPr lang="en-US" sz="2000" dirty="0" smtClean="0"/>
              <a:t>2. Collected </a:t>
            </a:r>
            <a:r>
              <a:rPr lang="en-US" sz="2000" dirty="0"/>
              <a:t>taxes</a:t>
            </a:r>
            <a:br>
              <a:rPr lang="en-US" sz="2000" dirty="0"/>
            </a:br>
            <a:r>
              <a:rPr lang="en-US" sz="2000" dirty="0" smtClean="0"/>
              <a:t>3. Built </a:t>
            </a:r>
            <a:r>
              <a:rPr lang="en-US" sz="2000" dirty="0"/>
              <a:t>temples</a:t>
            </a:r>
            <a:br>
              <a:rPr lang="en-US" sz="2000" dirty="0"/>
            </a:br>
            <a:r>
              <a:rPr lang="en-US" sz="2000" dirty="0" smtClean="0"/>
              <a:t>4. Made </a:t>
            </a:r>
            <a:r>
              <a:rPr lang="en-US" sz="2000" dirty="0"/>
              <a:t>sure irrigation system was maintained</a:t>
            </a:r>
            <a:br>
              <a:rPr lang="en-US" sz="2000" dirty="0"/>
            </a:br>
            <a:r>
              <a:rPr lang="en-US" sz="2000" dirty="0" smtClean="0"/>
              <a:t>5. Led </a:t>
            </a:r>
            <a:r>
              <a:rPr lang="en-US" sz="2000" dirty="0"/>
              <a:t>his city-states army(one of the most important job because the constant </a:t>
            </a:r>
            <a:r>
              <a:rPr lang="en-US" sz="2000" dirty="0" smtClean="0"/>
              <a:t>    </a:t>
            </a:r>
            <a:br>
              <a:rPr lang="en-US" sz="2000" dirty="0" smtClean="0"/>
            </a:br>
            <a:r>
              <a:rPr lang="en-US" sz="2000" dirty="0" smtClean="0"/>
              <a:t>    fighting </a:t>
            </a:r>
            <a:r>
              <a:rPr lang="en-US" sz="2000" dirty="0"/>
              <a:t>over land boundaries and water use)</a:t>
            </a:r>
            <a:br>
              <a:rPr lang="en-US" sz="2000" dirty="0"/>
            </a:br>
            <a:r>
              <a:rPr lang="en-US" sz="2000" dirty="0"/>
              <a:t>	</a:t>
            </a:r>
            <a:r>
              <a:rPr lang="en-US" sz="2000" dirty="0" smtClean="0"/>
              <a:t>a. Armies </a:t>
            </a:r>
            <a:r>
              <a:rPr lang="en-US" sz="2000" dirty="0"/>
              <a:t>included professional soldiers and temporary citizen-soldiers</a:t>
            </a:r>
            <a:br>
              <a:rPr lang="en-US" sz="2000" dirty="0"/>
            </a:br>
            <a:r>
              <a:rPr lang="en-US" sz="2000" dirty="0"/>
              <a:t>	</a:t>
            </a:r>
            <a:r>
              <a:rPr lang="en-US" sz="2000" dirty="0" smtClean="0"/>
              <a:t>b. Foot </a:t>
            </a:r>
            <a:r>
              <a:rPr lang="en-US" sz="2000" dirty="0"/>
              <a:t>soldiers and others drove chariots with horses</a:t>
            </a:r>
            <a:br>
              <a:rPr lang="en-US" sz="2000" dirty="0"/>
            </a:br>
            <a:r>
              <a:rPr lang="en-US" sz="2000" dirty="0" smtClean="0"/>
              <a:t>6. Appointed </a:t>
            </a:r>
            <a:r>
              <a:rPr lang="en-US" sz="2000" dirty="0"/>
              <a:t>officials to help with duties</a:t>
            </a:r>
            <a:br>
              <a:rPr lang="en-US" sz="2000" dirty="0"/>
            </a:br>
            <a:r>
              <a:rPr lang="en-US" sz="2000" dirty="0"/>
              <a:t>	</a:t>
            </a:r>
            <a:r>
              <a:rPr lang="en-US" sz="2000" dirty="0" smtClean="0"/>
              <a:t>a. Governors </a:t>
            </a:r>
            <a:r>
              <a:rPr lang="en-US" sz="2000" dirty="0"/>
              <a:t>ruled outlying towns</a:t>
            </a:r>
            <a:br>
              <a:rPr lang="en-US" sz="2000" dirty="0"/>
            </a:br>
            <a:r>
              <a:rPr lang="en-US" sz="2000" dirty="0"/>
              <a:t>	</a:t>
            </a:r>
            <a:r>
              <a:rPr lang="en-US" sz="2000" dirty="0" smtClean="0"/>
              <a:t>b. Scribes </a:t>
            </a:r>
            <a:r>
              <a:rPr lang="en-US" sz="2000" dirty="0"/>
              <a:t>helped record laws</a:t>
            </a:r>
            <a:br>
              <a:rPr lang="en-US" sz="2000" dirty="0"/>
            </a:br>
            <a:r>
              <a:rPr lang="en-US" sz="2000" dirty="0" smtClean="0"/>
              <a:t/>
            </a:r>
            <a:br>
              <a:rPr lang="en-US" sz="2000" dirty="0" smtClean="0"/>
            </a:br>
            <a:r>
              <a:rPr lang="en-US" sz="2000" dirty="0" smtClean="0"/>
              <a:t>*Sumerians </a:t>
            </a:r>
            <a:r>
              <a:rPr lang="en-US" sz="2000" dirty="0"/>
              <a:t>were the first to develop a system of written laws</a:t>
            </a:r>
            <a:r>
              <a:rPr lang="en-US" sz="2400" dirty="0"/>
              <a:t/>
            </a:r>
            <a:br>
              <a:rPr lang="en-US" sz="2400" dirty="0"/>
            </a:br>
            <a:endParaRPr lang="en-US" sz="2400" dirty="0"/>
          </a:p>
        </p:txBody>
      </p:sp>
    </p:spTree>
    <p:extLst>
      <p:ext uri="{BB962C8B-B14F-4D97-AF65-F5344CB8AC3E}">
        <p14:creationId xmlns:p14="http://schemas.microsoft.com/office/powerpoint/2010/main" val="40880565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2014" y="753228"/>
            <a:ext cx="9613861" cy="1596310"/>
          </a:xfrm>
        </p:spPr>
        <p:txBody>
          <a:bodyPr>
            <a:normAutofit/>
          </a:bodyPr>
          <a:lstStyle/>
          <a:p>
            <a:r>
              <a:rPr lang="en-US" dirty="0" smtClean="0"/>
              <a:t>4. </a:t>
            </a:r>
            <a:r>
              <a:rPr lang="en-US" dirty="0">
                <a:latin typeface="Calibri" panose="020F0502020204030204" pitchFamily="34" charset="0"/>
                <a:ea typeface="Calibri" panose="020F0502020204030204" pitchFamily="34" charset="0"/>
                <a:cs typeface="Times New Roman" panose="02020603050405020304" pitchFamily="18" charset="0"/>
              </a:rPr>
              <a:t>Religious </a:t>
            </a:r>
            <a:r>
              <a:rPr lang="en-US" dirty="0" smtClean="0">
                <a:latin typeface="Calibri" panose="020F0502020204030204" pitchFamily="34" charset="0"/>
                <a:ea typeface="Calibri" panose="020F0502020204030204" pitchFamily="34" charset="0"/>
                <a:cs typeface="Times New Roman" panose="02020603050405020304" pitchFamily="18" charset="0"/>
              </a:rPr>
              <a:t>System (5.6)</a:t>
            </a:r>
            <a:br>
              <a:rPr lang="en-US" dirty="0" smtClean="0">
                <a:latin typeface="Calibri" panose="020F0502020204030204" pitchFamily="34" charset="0"/>
                <a:ea typeface="Calibri" panose="020F0502020204030204" pitchFamily="34" charset="0"/>
                <a:cs typeface="Times New Roman" panose="02020603050405020304" pitchFamily="18" charset="0"/>
              </a:rPr>
            </a:br>
            <a:r>
              <a:rPr lang="en-US" dirty="0" smtClean="0">
                <a:latin typeface="Calibri" panose="020F0502020204030204" pitchFamily="34" charset="0"/>
                <a:ea typeface="Calibri" panose="020F0502020204030204" pitchFamily="34" charset="0"/>
                <a:cs typeface="Times New Roman" panose="02020603050405020304" pitchFamily="18" charset="0"/>
              </a:rPr>
              <a:t>Involves </a:t>
            </a:r>
            <a:r>
              <a:rPr lang="en-US" dirty="0">
                <a:latin typeface="Calibri" panose="020F0502020204030204" pitchFamily="34" charset="0"/>
                <a:ea typeface="Calibri" panose="020F0502020204030204" pitchFamily="34" charset="0"/>
                <a:cs typeface="Times New Roman" panose="02020603050405020304" pitchFamily="18" charset="0"/>
              </a:rPr>
              <a:t>both a set of beliefs and forms of worship</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Rectangle 2"/>
          <p:cNvSpPr/>
          <p:nvPr/>
        </p:nvSpPr>
        <p:spPr>
          <a:xfrm>
            <a:off x="360607" y="2189408"/>
            <a:ext cx="10285267" cy="1084079"/>
          </a:xfrm>
          <a:prstGeom prst="rect">
            <a:avLst/>
          </a:prstGeom>
        </p:spPr>
        <p:txBody>
          <a:bodyPr wrap="square">
            <a:spAutoFit/>
          </a:bodyPr>
          <a:lstStyle/>
          <a:p>
            <a:pPr>
              <a:lnSpc>
                <a:spcPct val="107000"/>
              </a:lnSpc>
              <a:spcAft>
                <a:spcPts val="800"/>
              </a:spcAft>
            </a:pPr>
            <a:r>
              <a:rPr lang="en-US" sz="3600" dirty="0">
                <a:latin typeface="Calibri" panose="020F0502020204030204" pitchFamily="34" charset="0"/>
                <a:ea typeface="Calibri" panose="020F0502020204030204" pitchFamily="34" charset="0"/>
                <a:cs typeface="Times New Roman" panose="02020603050405020304" pitchFamily="18" charset="0"/>
              </a:rPr>
              <a:t>All civilizations have some kind of religious belief</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4" name="Group 3"/>
          <p:cNvGrpSpPr/>
          <p:nvPr/>
        </p:nvGrpSpPr>
        <p:grpSpPr>
          <a:xfrm>
            <a:off x="3271233" y="2794715"/>
            <a:ext cx="3726663" cy="3284113"/>
            <a:chOff x="1855589" y="712589"/>
            <a:chExt cx="1775221" cy="1775221"/>
          </a:xfrm>
          <a:solidFill>
            <a:srgbClr val="92D050"/>
          </a:solidFill>
        </p:grpSpPr>
        <p:sp>
          <p:nvSpPr>
            <p:cNvPr id="11" name="Oval 10"/>
            <p:cNvSpPr/>
            <p:nvPr/>
          </p:nvSpPr>
          <p:spPr>
            <a:xfrm>
              <a:off x="1855589" y="712589"/>
              <a:ext cx="1775221" cy="1775221"/>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2" name="Oval 4"/>
            <p:cNvSpPr/>
            <p:nvPr/>
          </p:nvSpPr>
          <p:spPr>
            <a:xfrm>
              <a:off x="2115564" y="972564"/>
              <a:ext cx="1255271" cy="1255271"/>
            </a:xfrm>
            <a:prstGeom prst="rect">
              <a:avLst/>
            </a:prstGeom>
            <a:grpFill/>
          </p:spPr>
          <p:style>
            <a:lnRef idx="0">
              <a:scrgbClr r="0" g="0" b="0"/>
            </a:lnRef>
            <a:fillRef idx="0">
              <a:scrgbClr r="0" g="0" b="0"/>
            </a:fillRef>
            <a:effectRef idx="0">
              <a:scrgbClr r="0" g="0" b="0"/>
            </a:effectRef>
            <a:fontRef idx="minor">
              <a:schemeClr val="tx1"/>
            </a:fontRef>
          </p:style>
          <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a:t>Religious System</a:t>
              </a:r>
            </a:p>
          </p:txBody>
        </p:sp>
      </p:grpSp>
      <p:grpSp>
        <p:nvGrpSpPr>
          <p:cNvPr id="5" name="Group 4"/>
          <p:cNvGrpSpPr/>
          <p:nvPr/>
        </p:nvGrpSpPr>
        <p:grpSpPr>
          <a:xfrm>
            <a:off x="6952356" y="3387143"/>
            <a:ext cx="2062855" cy="1893195"/>
            <a:chOff x="3585271" y="1248089"/>
            <a:chExt cx="887610" cy="887610"/>
          </a:xfrm>
          <a:solidFill>
            <a:srgbClr val="00B0F0"/>
          </a:solidFill>
        </p:grpSpPr>
        <p:sp>
          <p:nvSpPr>
            <p:cNvPr id="9" name="Oval 8"/>
            <p:cNvSpPr/>
            <p:nvPr/>
          </p:nvSpPr>
          <p:spPr>
            <a:xfrm>
              <a:off x="3585271" y="1248089"/>
              <a:ext cx="887610" cy="887610"/>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0" name="Oval 6"/>
            <p:cNvSpPr/>
            <p:nvPr/>
          </p:nvSpPr>
          <p:spPr>
            <a:xfrm>
              <a:off x="3715258" y="1378076"/>
              <a:ext cx="627636" cy="627636"/>
            </a:xfrm>
            <a:prstGeom prst="rect">
              <a:avLst/>
            </a:prstGeom>
            <a:grpFill/>
          </p:spPr>
          <p:style>
            <a:lnRef idx="0">
              <a:scrgbClr r="0" g="0" b="0"/>
            </a:lnRef>
            <a:fillRef idx="0">
              <a:scrgbClr r="0" g="0" b="0"/>
            </a:fillRef>
            <a:effectRef idx="0">
              <a:scrgbClr r="0" g="0" b="0"/>
            </a:effectRef>
            <a:fontRef idx="minor">
              <a:schemeClr val="tx1"/>
            </a:fontRef>
          </p:style>
          <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2400" kern="1200" dirty="0"/>
                <a:t>Set of Beliefs in a god or gods</a:t>
              </a:r>
            </a:p>
          </p:txBody>
        </p:sp>
      </p:grpSp>
      <p:grpSp>
        <p:nvGrpSpPr>
          <p:cNvPr id="6" name="Group 5"/>
          <p:cNvGrpSpPr/>
          <p:nvPr/>
        </p:nvGrpSpPr>
        <p:grpSpPr>
          <a:xfrm>
            <a:off x="1133341" y="3470855"/>
            <a:ext cx="2193991" cy="1931831"/>
            <a:chOff x="1020662" y="1265083"/>
            <a:chExt cx="887610" cy="887610"/>
          </a:xfrm>
          <a:solidFill>
            <a:srgbClr val="00B0F0"/>
          </a:solidFill>
        </p:grpSpPr>
        <p:sp>
          <p:nvSpPr>
            <p:cNvPr id="7" name="Oval 6"/>
            <p:cNvSpPr/>
            <p:nvPr/>
          </p:nvSpPr>
          <p:spPr>
            <a:xfrm>
              <a:off x="1020662" y="1265083"/>
              <a:ext cx="887610" cy="887610"/>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 name="Oval 8"/>
            <p:cNvSpPr/>
            <p:nvPr/>
          </p:nvSpPr>
          <p:spPr>
            <a:xfrm>
              <a:off x="1156131" y="1409752"/>
              <a:ext cx="586439" cy="574492"/>
            </a:xfrm>
            <a:prstGeom prst="rect">
              <a:avLst/>
            </a:prstGeom>
            <a:grpFill/>
          </p:spPr>
          <p:style>
            <a:lnRef idx="0">
              <a:scrgbClr r="0" g="0" b="0"/>
            </a:lnRef>
            <a:fillRef idx="0">
              <a:scrgbClr r="0" g="0" b="0"/>
            </a:fillRef>
            <a:effectRef idx="0">
              <a:scrgbClr r="0" g="0" b="0"/>
            </a:effectRef>
            <a:fontRef idx="minor">
              <a:schemeClr val="tx1"/>
            </a:fontRef>
          </p:style>
          <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2800" kern="1200" dirty="0"/>
                <a:t>Form of Worship</a:t>
              </a:r>
            </a:p>
          </p:txBody>
        </p:sp>
      </p:grpSp>
    </p:spTree>
    <p:extLst>
      <p:ext uri="{BB962C8B-B14F-4D97-AF65-F5344CB8AC3E}">
        <p14:creationId xmlns:p14="http://schemas.microsoft.com/office/powerpoint/2010/main" val="11783150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Religious beliefs influenced every part of daily life</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sz="3200" dirty="0" smtClean="0"/>
              <a:t>Sumerians </a:t>
            </a:r>
            <a:r>
              <a:rPr lang="en-US" sz="3200" dirty="0"/>
              <a:t>tried to please their gods in all things</a:t>
            </a:r>
          </a:p>
          <a:p>
            <a:r>
              <a:rPr lang="en-US" sz="3200" dirty="0"/>
              <a:t>	In growing crops</a:t>
            </a:r>
          </a:p>
          <a:p>
            <a:r>
              <a:rPr lang="en-US" sz="3200" dirty="0"/>
              <a:t>	Settling disputes</a:t>
            </a:r>
          </a:p>
          <a:p>
            <a:pPr marL="0" indent="0">
              <a:buNone/>
            </a:pPr>
            <a:endParaRPr lang="en-US" sz="3200" dirty="0"/>
          </a:p>
          <a:p>
            <a:pPr marL="0" indent="0">
              <a:buNone/>
            </a:pPr>
            <a:endParaRPr lang="en-US" sz="3200" dirty="0"/>
          </a:p>
          <a:p>
            <a:r>
              <a:rPr lang="en-US" sz="3200" dirty="0"/>
              <a:t>Religion bound the people together in a common way of life</a:t>
            </a:r>
          </a:p>
          <a:p>
            <a:pPr marL="0" indent="0">
              <a:buNone/>
            </a:pPr>
            <a:endParaRPr lang="en-US" dirty="0"/>
          </a:p>
        </p:txBody>
      </p:sp>
    </p:spTree>
    <p:extLst>
      <p:ext uri="{BB962C8B-B14F-4D97-AF65-F5344CB8AC3E}">
        <p14:creationId xmlns:p14="http://schemas.microsoft.com/office/powerpoint/2010/main" val="1455492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3" y="1097280"/>
            <a:ext cx="9613857" cy="736886"/>
          </a:xfrm>
        </p:spPr>
        <p:txBody>
          <a:bodyPr>
            <a:normAutofit fontScale="90000"/>
          </a:bodyPr>
          <a:lstStyle/>
          <a:p>
            <a:r>
              <a:rPr lang="en-US" dirty="0"/>
              <a:t>Sumerians expressed their religious beliefs by constructing temples and religious temples called Ziggurats </a:t>
            </a:r>
            <a:br>
              <a:rPr lang="en-US" dirty="0"/>
            </a:br>
            <a:endParaRPr lang="en-US" dirty="0"/>
          </a:p>
        </p:txBody>
      </p:sp>
      <p:pic>
        <p:nvPicPr>
          <p:cNvPr id="6" name="Picture Placeholder 5"/>
          <p:cNvPicPr preferRelativeResize="0">
            <a:picLocks noGrp="1"/>
          </p:cNvPicPr>
          <p:nvPr>
            <p:ph type="pic" idx="1"/>
          </p:nvPr>
        </p:nvPicPr>
        <p:blipFill rotWithShape="1">
          <a:blip r:embed="rId2">
            <a:extLst>
              <a:ext uri="{28A0092B-C50C-407E-A947-70E740481C1C}">
                <a14:useLocalDpi xmlns:a14="http://schemas.microsoft.com/office/drawing/2010/main" val="0"/>
              </a:ext>
            </a:extLst>
          </a:blip>
          <a:srcRect t="1062" b="150"/>
          <a:stretch/>
        </p:blipFill>
        <p:spPr>
          <a:xfrm>
            <a:off x="436098" y="2055519"/>
            <a:ext cx="10944665" cy="4626634"/>
          </a:xfrm>
        </p:spPr>
      </p:pic>
      <p:sp>
        <p:nvSpPr>
          <p:cNvPr id="7" name="Text Placeholder 6"/>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81146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1988" y="230392"/>
            <a:ext cx="5537982" cy="4383811"/>
          </a:xfrm>
          <a:prstGeom prst="rect">
            <a:avLst/>
          </a:prstGeom>
        </p:spPr>
      </p:pic>
      <p:sp>
        <p:nvSpPr>
          <p:cNvPr id="3" name="Rectangle 2"/>
          <p:cNvSpPr/>
          <p:nvPr/>
        </p:nvSpPr>
        <p:spPr>
          <a:xfrm>
            <a:off x="225084" y="492292"/>
            <a:ext cx="5584874" cy="5748753"/>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sz="3200" b="1" dirty="0">
                <a:latin typeface="Calibri" panose="020F0502020204030204" pitchFamily="34" charset="0"/>
                <a:ea typeface="Calibri" panose="020F0502020204030204" pitchFamily="34" charset="0"/>
                <a:cs typeface="Times New Roman" panose="02020603050405020304" pitchFamily="18" charset="0"/>
              </a:rPr>
              <a:t>Kings duty to build and maintain</a:t>
            </a:r>
          </a:p>
          <a:p>
            <a:pPr marL="285750" indent="-285750">
              <a:lnSpc>
                <a:spcPct val="107000"/>
              </a:lnSpc>
              <a:spcAft>
                <a:spcPts val="800"/>
              </a:spcAft>
              <a:buFont typeface="Arial" panose="020B0604020202020204" pitchFamily="34" charset="0"/>
              <a:buChar char="•"/>
            </a:pPr>
            <a:r>
              <a:rPr lang="en-US" sz="3200" b="1" dirty="0">
                <a:latin typeface="Calibri" panose="020F0502020204030204" pitchFamily="34" charset="0"/>
                <a:ea typeface="Calibri" panose="020F0502020204030204" pitchFamily="34" charset="0"/>
                <a:cs typeface="Times New Roman" panose="02020603050405020304" pitchFamily="18" charset="0"/>
              </a:rPr>
              <a:t>Towers were platforms made of mud bricks</a:t>
            </a:r>
          </a:p>
          <a:p>
            <a:pPr marL="285750" indent="-285750">
              <a:lnSpc>
                <a:spcPct val="107000"/>
              </a:lnSpc>
              <a:spcAft>
                <a:spcPts val="800"/>
              </a:spcAft>
              <a:buFont typeface="Arial" panose="020B0604020202020204" pitchFamily="34" charset="0"/>
              <a:buChar char="•"/>
            </a:pPr>
            <a:r>
              <a:rPr lang="en-US" sz="3200" b="1" dirty="0">
                <a:latin typeface="Calibri" panose="020F0502020204030204" pitchFamily="34" charset="0"/>
                <a:ea typeface="Calibri" panose="020F0502020204030204" pitchFamily="34" charset="0"/>
                <a:cs typeface="Times New Roman" panose="02020603050405020304" pitchFamily="18" charset="0"/>
              </a:rPr>
              <a:t>Wood shrines on the highest tier</a:t>
            </a:r>
          </a:p>
          <a:p>
            <a:pPr marL="285750" indent="-285750">
              <a:lnSpc>
                <a:spcPct val="107000"/>
              </a:lnSpc>
              <a:spcAft>
                <a:spcPts val="800"/>
              </a:spcAft>
              <a:buFont typeface="Arial" panose="020B0604020202020204" pitchFamily="34" charset="0"/>
              <a:buChar char="•"/>
            </a:pPr>
            <a:r>
              <a:rPr lang="en-US" sz="3200" b="1" dirty="0">
                <a:latin typeface="Calibri" panose="020F0502020204030204" pitchFamily="34" charset="0"/>
                <a:ea typeface="Calibri" panose="020F0502020204030204" pitchFamily="34" charset="0"/>
                <a:cs typeface="Times New Roman" panose="02020603050405020304" pitchFamily="18" charset="0"/>
              </a:rPr>
              <a:t>Were large and could be seen from 20 miles away</a:t>
            </a:r>
          </a:p>
          <a:p>
            <a:pPr marL="285750" indent="-285750">
              <a:lnSpc>
                <a:spcPct val="107000"/>
              </a:lnSpc>
              <a:spcAft>
                <a:spcPts val="800"/>
              </a:spcAft>
              <a:buFont typeface="Arial" panose="020B0604020202020204" pitchFamily="34" charset="0"/>
              <a:buChar char="•"/>
            </a:pPr>
            <a:r>
              <a:rPr lang="en-US" sz="3200" b="1" dirty="0">
                <a:latin typeface="Calibri" panose="020F0502020204030204" pitchFamily="34" charset="0"/>
                <a:ea typeface="Calibri" panose="020F0502020204030204" pitchFamily="34" charset="0"/>
                <a:cs typeface="Times New Roman" panose="02020603050405020304" pitchFamily="18" charset="0"/>
              </a:rPr>
              <a:t>Some were as high as 8 stories and as wide as 200 </a:t>
            </a:r>
            <a:r>
              <a:rPr lang="en-US" sz="3200" b="1" dirty="0" err="1">
                <a:latin typeface="Calibri" panose="020F0502020204030204" pitchFamily="34" charset="0"/>
                <a:ea typeface="Calibri" panose="020F0502020204030204" pitchFamily="34" charset="0"/>
                <a:cs typeface="Times New Roman" panose="02020603050405020304" pitchFamily="18" charset="0"/>
              </a:rPr>
              <a:t>ft</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7376820" y="4878482"/>
            <a:ext cx="2977002" cy="707886"/>
          </a:xfrm>
          <a:prstGeom prst="rect">
            <a:avLst/>
          </a:prstGeom>
        </p:spPr>
        <p:txBody>
          <a:bodyPr wrap="square">
            <a:spAutoFit/>
          </a:bodyPr>
          <a:lstStyle/>
          <a:p>
            <a:pPr algn="ctr"/>
            <a:r>
              <a:rPr lang="en-US" sz="4000" b="1" dirty="0" smtClean="0">
                <a:ln/>
                <a:solidFill>
                  <a:schemeClr val="accent6">
                    <a:lumMod val="60000"/>
                    <a:lumOff val="40000"/>
                  </a:schemeClr>
                </a:solidFill>
              </a:rPr>
              <a:t>Ziggurat</a:t>
            </a:r>
            <a:endParaRPr lang="en-US" sz="4000" b="1" dirty="0">
              <a:ln/>
              <a:solidFill>
                <a:schemeClr val="accent6">
                  <a:lumMod val="60000"/>
                  <a:lumOff val="40000"/>
                </a:schemeClr>
              </a:solidFill>
            </a:endParaRPr>
          </a:p>
        </p:txBody>
      </p:sp>
    </p:spTree>
    <p:extLst>
      <p:ext uri="{BB962C8B-B14F-4D97-AF65-F5344CB8AC3E}">
        <p14:creationId xmlns:p14="http://schemas.microsoft.com/office/powerpoint/2010/main" val="1476756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en-US" dirty="0" smtClean="0"/>
              <a:t>Sumerian Beliefs</a:t>
            </a:r>
            <a:endParaRPr lang="en-US" dirty="0"/>
          </a:p>
        </p:txBody>
      </p:sp>
      <p:sp>
        <p:nvSpPr>
          <p:cNvPr id="4" name="Rectangle 3"/>
          <p:cNvSpPr/>
          <p:nvPr/>
        </p:nvSpPr>
        <p:spPr>
          <a:xfrm>
            <a:off x="422032" y="2419642"/>
            <a:ext cx="10592972" cy="4206280"/>
          </a:xfrm>
          <a:prstGeom prst="rect">
            <a:avLst/>
          </a:prstGeom>
        </p:spPr>
        <p:txBody>
          <a:bodyPr wrap="square">
            <a:spAutoFit/>
          </a:bodyPr>
          <a:lstStyle/>
          <a:p>
            <a:pPr marL="342900" indent="-342900">
              <a:lnSpc>
                <a:spcPct val="107000"/>
              </a:lnSpc>
              <a:spcAft>
                <a:spcPts val="800"/>
              </a:spcAft>
              <a:buFont typeface="Wingdings" panose="05000000000000000000" pitchFamily="2" charset="2"/>
              <a:buChar char="v"/>
            </a:pPr>
            <a:r>
              <a:rPr lang="en-US" sz="2000" dirty="0">
                <a:latin typeface="Calibri" panose="020F0502020204030204" pitchFamily="34" charset="0"/>
                <a:ea typeface="Calibri" panose="020F0502020204030204" pitchFamily="34" charset="0"/>
                <a:cs typeface="Times New Roman" panose="02020603050405020304" pitchFamily="18" charset="0"/>
              </a:rPr>
              <a:t>Sumerians believed their gods lived in the ziggurats(most likely in the shrines up </a:t>
            </a:r>
            <a:r>
              <a:rPr lang="en-US" sz="2000" dirty="0" smtClean="0">
                <a:latin typeface="Calibri" panose="020F0502020204030204" pitchFamily="34" charset="0"/>
                <a:ea typeface="Calibri" panose="020F0502020204030204" pitchFamily="34" charset="0"/>
                <a:cs typeface="Times New Roman" panose="02020603050405020304" pitchFamily="18" charset="0"/>
              </a:rPr>
              <a:t>top)</a:t>
            </a:r>
          </a:p>
          <a:p>
            <a:pPr marL="342900" indent="-342900">
              <a:lnSpc>
                <a:spcPct val="107000"/>
              </a:lnSpc>
              <a:spcAft>
                <a:spcPts val="800"/>
              </a:spcAft>
              <a:buFont typeface="Wingdings" panose="05000000000000000000" pitchFamily="2" charset="2"/>
              <a:buChar char="v"/>
            </a:pPr>
            <a:r>
              <a:rPr lang="en-US" sz="2000" dirty="0" smtClean="0">
                <a:latin typeface="Calibri" panose="020F0502020204030204" pitchFamily="34" charset="0"/>
                <a:ea typeface="Calibri" panose="020F0502020204030204" pitchFamily="34" charset="0"/>
                <a:cs typeface="Times New Roman" panose="02020603050405020304" pitchFamily="18" charset="0"/>
              </a:rPr>
              <a:t>On </a:t>
            </a:r>
            <a:r>
              <a:rPr lang="en-US" sz="2000" dirty="0">
                <a:latin typeface="Calibri" panose="020F0502020204030204" pitchFamily="34" charset="0"/>
                <a:ea typeface="Calibri" panose="020F0502020204030204" pitchFamily="34" charset="0"/>
                <a:cs typeface="Times New Roman" panose="02020603050405020304" pitchFamily="18" charset="0"/>
              </a:rPr>
              <a:t>the outside walls of the ziggurats were long staircases that the gods could use to climb down to </a:t>
            </a:r>
            <a:r>
              <a:rPr lang="en-US" sz="2000" dirty="0" smtClean="0">
                <a:latin typeface="Calibri" panose="020F0502020204030204" pitchFamily="34" charset="0"/>
                <a:ea typeface="Calibri" panose="020F0502020204030204" pitchFamily="34" charset="0"/>
                <a:cs typeface="Times New Roman" panose="02020603050405020304" pitchFamily="18" charset="0"/>
              </a:rPr>
              <a:t>earth</a:t>
            </a:r>
          </a:p>
          <a:p>
            <a:pPr marL="342900" indent="-342900">
              <a:lnSpc>
                <a:spcPct val="107000"/>
              </a:lnSpc>
              <a:spcAft>
                <a:spcPts val="800"/>
              </a:spcAft>
              <a:buFont typeface="Wingdings" panose="05000000000000000000" pitchFamily="2" charset="2"/>
              <a:buChar char="v"/>
            </a:pPr>
            <a:r>
              <a:rPr lang="en-US" sz="2000" dirty="0" smtClean="0">
                <a:latin typeface="Calibri" panose="020F0502020204030204" pitchFamily="34" charset="0"/>
                <a:ea typeface="Calibri" panose="020F0502020204030204" pitchFamily="34" charset="0"/>
                <a:cs typeface="Times New Roman" panose="02020603050405020304" pitchFamily="18" charset="0"/>
              </a:rPr>
              <a:t>Kings </a:t>
            </a:r>
            <a:r>
              <a:rPr lang="en-US" sz="2000" dirty="0">
                <a:latin typeface="Calibri" panose="020F0502020204030204" pitchFamily="34" charset="0"/>
                <a:ea typeface="Calibri" panose="020F0502020204030204" pitchFamily="34" charset="0"/>
                <a:cs typeface="Times New Roman" panose="02020603050405020304" pitchFamily="18" charset="0"/>
              </a:rPr>
              <a:t>and Priest stood inside the towers to ask for the gods </a:t>
            </a:r>
            <a:r>
              <a:rPr lang="en-US" sz="2000" dirty="0" smtClean="0">
                <a:latin typeface="Calibri" panose="020F0502020204030204" pitchFamily="34" charset="0"/>
                <a:ea typeface="Calibri" panose="020F0502020204030204" pitchFamily="34" charset="0"/>
                <a:cs typeface="Times New Roman" panose="02020603050405020304" pitchFamily="18" charset="0"/>
              </a:rPr>
              <a:t>blessings</a:t>
            </a:r>
          </a:p>
          <a:p>
            <a:pPr marL="342900" indent="-342900">
              <a:lnSpc>
                <a:spcPct val="107000"/>
              </a:lnSpc>
              <a:spcAft>
                <a:spcPts val="800"/>
              </a:spcAft>
              <a:buFont typeface="Wingdings" panose="05000000000000000000" pitchFamily="2" charset="2"/>
              <a:buChar char="v"/>
            </a:pPr>
            <a:r>
              <a:rPr lang="en-US" sz="2000" dirty="0" smtClean="0">
                <a:latin typeface="Calibri" panose="020F0502020204030204" pitchFamily="34" charset="0"/>
                <a:ea typeface="Calibri" panose="020F0502020204030204" pitchFamily="34" charset="0"/>
                <a:cs typeface="Times New Roman" panose="02020603050405020304" pitchFamily="18" charset="0"/>
              </a:rPr>
              <a:t>Sumerian </a:t>
            </a:r>
            <a:r>
              <a:rPr lang="en-US" sz="2000" dirty="0">
                <a:latin typeface="Calibri" panose="020F0502020204030204" pitchFamily="34" charset="0"/>
                <a:ea typeface="Calibri" panose="020F0502020204030204" pitchFamily="34" charset="0"/>
                <a:cs typeface="Times New Roman" panose="02020603050405020304" pitchFamily="18" charset="0"/>
              </a:rPr>
              <a:t>statues also expressed religious beliefs</a:t>
            </a:r>
          </a:p>
          <a:p>
            <a:pPr marL="342900" indent="-342900">
              <a:lnSpc>
                <a:spcPct val="107000"/>
              </a:lnSpc>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US" sz="2000" dirty="0" smtClean="0">
                <a:latin typeface="Calibri" panose="020F0502020204030204" pitchFamily="34" charset="0"/>
                <a:ea typeface="Calibri" panose="020F0502020204030204" pitchFamily="34" charset="0"/>
                <a:cs typeface="Times New Roman" panose="02020603050405020304" pitchFamily="18" charset="0"/>
              </a:rPr>
              <a:t>	detailed </a:t>
            </a:r>
            <a:r>
              <a:rPr lang="en-US" sz="2000" dirty="0">
                <a:latin typeface="Calibri" panose="020F0502020204030204" pitchFamily="34" charset="0"/>
                <a:ea typeface="Calibri" panose="020F0502020204030204" pitchFamily="34" charset="0"/>
                <a:cs typeface="Times New Roman" panose="02020603050405020304" pitchFamily="18" charset="0"/>
              </a:rPr>
              <a:t>&amp; lifelike</a:t>
            </a:r>
          </a:p>
          <a:p>
            <a:pPr marL="342900" indent="-342900">
              <a:lnSpc>
                <a:spcPct val="107000"/>
              </a:lnSpc>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	Many showed people worshipping the gods(eyes gazing </a:t>
            </a:r>
            <a:r>
              <a:rPr lang="en-US" sz="2000" dirty="0" smtClean="0">
                <a:latin typeface="Calibri" panose="020F0502020204030204" pitchFamily="34" charset="0"/>
                <a:ea typeface="Calibri" panose="020F0502020204030204" pitchFamily="34" charset="0"/>
                <a:cs typeface="Times New Roman" panose="02020603050405020304" pitchFamily="18" charset="0"/>
              </a:rPr>
              <a:t>upward)</a:t>
            </a:r>
          </a:p>
          <a:p>
            <a:pPr marL="342900" indent="-342900">
              <a:lnSpc>
                <a:spcPct val="107000"/>
              </a:lnSpc>
              <a:spcAft>
                <a:spcPts val="800"/>
              </a:spcAft>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2000" dirty="0" smtClean="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v"/>
            </a:pPr>
            <a:r>
              <a:rPr lang="en-US" sz="2000" dirty="0" smtClean="0">
                <a:latin typeface="Calibri" panose="020F0502020204030204" pitchFamily="34" charset="0"/>
                <a:ea typeface="Calibri" panose="020F0502020204030204" pitchFamily="34" charset="0"/>
                <a:cs typeface="Times New Roman" panose="02020603050405020304" pitchFamily="18" charset="0"/>
              </a:rPr>
              <a:t>Believed </a:t>
            </a:r>
            <a:r>
              <a:rPr lang="en-US" sz="2000" dirty="0">
                <a:latin typeface="Calibri" panose="020F0502020204030204" pitchFamily="34" charset="0"/>
                <a:ea typeface="Calibri" panose="020F0502020204030204" pitchFamily="34" charset="0"/>
                <a:cs typeface="Times New Roman" panose="02020603050405020304" pitchFamily="18" charset="0"/>
              </a:rPr>
              <a:t>the gods were pleased when people showed signs of devotion, love &amp; obedience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6382" y="3348110"/>
            <a:ext cx="4079629" cy="2700997"/>
          </a:xfrm>
          <a:prstGeom prst="rect">
            <a:avLst/>
          </a:prstGeom>
        </p:spPr>
      </p:pic>
    </p:spTree>
    <p:extLst>
      <p:ext uri="{BB962C8B-B14F-4D97-AF65-F5344CB8AC3E}">
        <p14:creationId xmlns:p14="http://schemas.microsoft.com/office/powerpoint/2010/main" val="2779912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Ceremonies</a:t>
            </a:r>
            <a:endParaRPr lang="en-US" dirty="0"/>
          </a:p>
        </p:txBody>
      </p:sp>
      <p:sp>
        <p:nvSpPr>
          <p:cNvPr id="3" name="Text Placeholder 2"/>
          <p:cNvSpPr>
            <a:spLocks noGrp="1"/>
          </p:cNvSpPr>
          <p:nvPr>
            <p:ph type="body" idx="1"/>
          </p:nvPr>
        </p:nvSpPr>
        <p:spPr/>
        <p:txBody>
          <a:bodyPr/>
          <a:lstStyle/>
          <a:p>
            <a:r>
              <a:rPr lang="en-US" dirty="0"/>
              <a:t>Musicians played</a:t>
            </a:r>
          </a:p>
          <a:p>
            <a:endParaRPr lang="en-US" dirty="0"/>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67926" y="2683440"/>
            <a:ext cx="3150523" cy="3559126"/>
          </a:xfrm>
        </p:spPr>
      </p:pic>
      <p:sp>
        <p:nvSpPr>
          <p:cNvPr id="5" name="Text Placeholder 4"/>
          <p:cNvSpPr>
            <a:spLocks noGrp="1"/>
          </p:cNvSpPr>
          <p:nvPr>
            <p:ph type="body" sz="quarter" idx="3"/>
          </p:nvPr>
        </p:nvSpPr>
        <p:spPr>
          <a:xfrm>
            <a:off x="5820153" y="2236763"/>
            <a:ext cx="6095181" cy="1097280"/>
          </a:xfrm>
        </p:spPr>
        <p:txBody>
          <a:bodyPr>
            <a:normAutofit fontScale="32500" lnSpcReduction="20000"/>
          </a:bodyPr>
          <a:lstStyle/>
          <a:p>
            <a:r>
              <a:rPr lang="en-US" sz="7400" dirty="0"/>
              <a:t>Human </a:t>
            </a:r>
            <a:r>
              <a:rPr lang="en-US" sz="7400" dirty="0" smtClean="0"/>
              <a:t>sacrifices</a:t>
            </a:r>
          </a:p>
          <a:p>
            <a:r>
              <a:rPr lang="en-US" sz="7400" dirty="0" smtClean="0"/>
              <a:t>(</a:t>
            </a:r>
            <a:r>
              <a:rPr lang="en-US" sz="7400" dirty="0"/>
              <a:t>ritual killing of a person as an offering to the </a:t>
            </a:r>
            <a:r>
              <a:rPr lang="en-US" sz="7400" dirty="0" smtClean="0"/>
              <a:t>gods)</a:t>
            </a:r>
            <a:endParaRPr lang="en-US" sz="7400" dirty="0"/>
          </a:p>
          <a:p>
            <a:endParaRPr lang="en-US" dirty="0"/>
          </a:p>
        </p:txBody>
      </p:sp>
      <p:pic>
        <p:nvPicPr>
          <p:cNvPr id="7" name="Content Placeholder 6"/>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820153" y="3334043"/>
            <a:ext cx="5187982" cy="2905125"/>
          </a:xfrm>
        </p:spPr>
      </p:pic>
      <p:sp>
        <p:nvSpPr>
          <p:cNvPr id="9" name="Rectangle 8"/>
          <p:cNvSpPr/>
          <p:nvPr/>
        </p:nvSpPr>
        <p:spPr>
          <a:xfrm>
            <a:off x="3418449" y="2539333"/>
            <a:ext cx="1960228" cy="4137095"/>
          </a:xfrm>
          <a:prstGeom prst="rect">
            <a:avLst/>
          </a:prstGeom>
        </p:spPr>
        <p:txBody>
          <a:bodyPr wrap="square">
            <a:spAutoFit/>
          </a:bodyPr>
          <a:lstStyle/>
          <a:p>
            <a:pPr>
              <a:lnSpc>
                <a:spcPct val="107000"/>
              </a:lnSpc>
              <a:spcAft>
                <a:spcPts val="800"/>
              </a:spcAft>
            </a:pPr>
            <a:r>
              <a:rPr lang="en-US"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Lyres- wooden instruments made of a sound box and string. A wooden bar on top held the strings in place </a:t>
            </a:r>
          </a:p>
          <a:p>
            <a:pPr>
              <a:lnSpc>
                <a:spcPct val="107000"/>
              </a:lnSpc>
              <a:spcAft>
                <a:spcPts val="800"/>
              </a:spcAft>
            </a:pPr>
            <a:r>
              <a:rPr lang="en-US"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Lyres were decorated with precious stones and with carvings made of horn</a:t>
            </a:r>
          </a:p>
          <a:p>
            <a:pPr>
              <a:lnSpc>
                <a:spcPct val="107000"/>
              </a:lnSpc>
              <a:spcAft>
                <a:spcPts val="800"/>
              </a:spcAft>
            </a:pPr>
            <a:r>
              <a:rPr lang="en-US"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This showed the value of music</a:t>
            </a:r>
            <a:endParaRPr lang="en-US"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8203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2" y="2869895"/>
            <a:ext cx="9613860" cy="1362276"/>
          </a:xfrm>
        </p:spPr>
        <p:txBody>
          <a:bodyPr>
            <a:normAutofit fontScale="90000"/>
          </a:bodyPr>
          <a:lstStyle/>
          <a:p>
            <a:pPr algn="l"/>
            <a:r>
              <a:rPr lang="en-US" dirty="0">
                <a:latin typeface="Calibri" panose="020F0502020204030204" pitchFamily="34" charset="0"/>
                <a:ea typeface="Calibri" panose="020F0502020204030204" pitchFamily="34" charset="0"/>
                <a:cs typeface="Times New Roman" panose="02020603050405020304" pitchFamily="18" charset="0"/>
              </a:rPr>
              <a:t>5</a:t>
            </a:r>
            <a:r>
              <a:rPr lang="en-US" dirty="0" smtClean="0">
                <a:latin typeface="Calibri" panose="020F0502020204030204" pitchFamily="34" charset="0"/>
                <a:ea typeface="Calibri" panose="020F0502020204030204" pitchFamily="34" charset="0"/>
                <a:cs typeface="Times New Roman" panose="02020603050405020304" pitchFamily="18" charset="0"/>
              </a:rPr>
              <a:t>. Highly </a:t>
            </a:r>
            <a:r>
              <a:rPr lang="en-US" dirty="0">
                <a:latin typeface="Calibri" panose="020F0502020204030204" pitchFamily="34" charset="0"/>
                <a:ea typeface="Calibri" panose="020F0502020204030204" pitchFamily="34" charset="0"/>
                <a:cs typeface="Times New Roman" panose="02020603050405020304" pitchFamily="18" charset="0"/>
              </a:rPr>
              <a:t>developed way of life </a:t>
            </a:r>
            <a:r>
              <a:rPr lang="en-US" dirty="0" smtClean="0">
                <a:latin typeface="Calibri" panose="020F0502020204030204" pitchFamily="34" charset="0"/>
                <a:ea typeface="Calibri" panose="020F0502020204030204" pitchFamily="34" charset="0"/>
                <a:cs typeface="Times New Roman" panose="02020603050405020304" pitchFamily="18" charset="0"/>
              </a:rPr>
              <a:t>: The Arts (5.7)</a:t>
            </a:r>
            <a:br>
              <a:rPr lang="en-US" dirty="0" smtClean="0">
                <a:latin typeface="Calibri" panose="020F0502020204030204" pitchFamily="34" charset="0"/>
                <a:ea typeface="Calibri" panose="020F0502020204030204" pitchFamily="34" charset="0"/>
                <a:cs typeface="Times New Roman" panose="02020603050405020304" pitchFamily="18" charset="0"/>
              </a:rPr>
            </a:br>
            <a:r>
              <a:rPr lang="en-US" dirty="0">
                <a:latin typeface="Calibri" panose="020F0502020204030204" pitchFamily="34" charset="0"/>
                <a:ea typeface="Calibri" panose="020F0502020204030204" pitchFamily="34" charset="0"/>
                <a:cs typeface="Times New Roman" panose="02020603050405020304" pitchFamily="18" charset="0"/>
              </a:rPr>
              <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Text Placeholder 2"/>
          <p:cNvSpPr>
            <a:spLocks noGrp="1"/>
          </p:cNvSpPr>
          <p:nvPr>
            <p:ph type="body" idx="1"/>
          </p:nvPr>
        </p:nvSpPr>
        <p:spPr/>
        <p:txBody>
          <a:bodyPr>
            <a:normAutofit/>
          </a:bodyPr>
          <a:lstStyle/>
          <a:p>
            <a:r>
              <a:rPr lang="en-US" sz="3200" dirty="0">
                <a:latin typeface="Calibri" panose="020F0502020204030204" pitchFamily="34" charset="0"/>
                <a:ea typeface="Calibri" panose="020F0502020204030204" pitchFamily="34" charset="0"/>
                <a:cs typeface="Times New Roman" panose="02020603050405020304" pitchFamily="18" charset="0"/>
              </a:rPr>
              <a:t>Art, architecture, paintings, music and literature</a:t>
            </a:r>
            <a:endParaRPr lang="en-US" sz="3200" dirty="0"/>
          </a:p>
        </p:txBody>
      </p:sp>
    </p:spTree>
    <p:extLst>
      <p:ext uri="{BB962C8B-B14F-4D97-AF65-F5344CB8AC3E}">
        <p14:creationId xmlns:p14="http://schemas.microsoft.com/office/powerpoint/2010/main" val="29632639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ea typeface="Calibri" panose="020F0502020204030204" pitchFamily="34" charset="0"/>
                <a:cs typeface="Times New Roman" panose="02020603050405020304" pitchFamily="18" charset="0"/>
              </a:rPr>
              <a:t>Artist </a:t>
            </a:r>
            <a:r>
              <a:rPr lang="en-US" dirty="0">
                <a:latin typeface="Calibri" panose="020F0502020204030204" pitchFamily="34" charset="0"/>
                <a:ea typeface="Calibri" panose="020F0502020204030204" pitchFamily="34" charset="0"/>
                <a:cs typeface="Times New Roman" panose="02020603050405020304" pitchFamily="18" charset="0"/>
              </a:rPr>
              <a:t>and </a:t>
            </a:r>
            <a:r>
              <a:rPr lang="en-US" dirty="0" smtClean="0">
                <a:latin typeface="Calibri" panose="020F0502020204030204" pitchFamily="34" charset="0"/>
                <a:ea typeface="Calibri" panose="020F0502020204030204" pitchFamily="34" charset="0"/>
                <a:cs typeface="Times New Roman" panose="02020603050405020304" pitchFamily="18" charset="0"/>
              </a:rPr>
              <a:t>Artisans </a:t>
            </a:r>
            <a:r>
              <a:rPr lang="en-US" dirty="0">
                <a:latin typeface="Calibri" panose="020F0502020204030204" pitchFamily="34" charset="0"/>
                <a:ea typeface="Calibri" panose="020F0502020204030204" pitchFamily="34" charset="0"/>
                <a:cs typeface="Times New Roman" panose="02020603050405020304" pitchFamily="18" charset="0"/>
              </a:rPr>
              <a:t>in ancient Sumer</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Rectangle 2"/>
          <p:cNvSpPr/>
          <p:nvPr/>
        </p:nvSpPr>
        <p:spPr>
          <a:xfrm>
            <a:off x="225083" y="2687515"/>
            <a:ext cx="8918917" cy="2932213"/>
          </a:xfrm>
          <a:prstGeom prst="rect">
            <a:avLst/>
          </a:prstGeom>
        </p:spPr>
        <p:txBody>
          <a:bodyPr wrap="square">
            <a:spAutoFit/>
          </a:bodyPr>
          <a:lstStyle/>
          <a:p>
            <a:pPr marL="457200" indent="-457200">
              <a:lnSpc>
                <a:spcPct val="107000"/>
              </a:lnSpc>
              <a:spcAft>
                <a:spcPts val="800"/>
              </a:spcAft>
              <a:buFont typeface="Arial" panose="020B0604020202020204" pitchFamily="34" charset="0"/>
              <a:buChar char="•"/>
            </a:pPr>
            <a:r>
              <a:rPr lang="en-US" sz="3200" dirty="0">
                <a:latin typeface="Calibri" panose="020F0502020204030204" pitchFamily="34" charset="0"/>
                <a:ea typeface="Calibri" panose="020F0502020204030204" pitchFamily="34" charset="0"/>
                <a:cs typeface="Times New Roman" panose="02020603050405020304" pitchFamily="18" charset="0"/>
              </a:rPr>
              <a:t>Many types of artist and artisans in ancient Sumer</a:t>
            </a:r>
          </a:p>
          <a:p>
            <a:pPr marL="457200" indent="-457200">
              <a:lnSpc>
                <a:spcPct val="107000"/>
              </a:lnSpc>
              <a:spcAft>
                <a:spcPts val="800"/>
              </a:spcAft>
              <a:buFont typeface="Arial" panose="020B0604020202020204" pitchFamily="34" charset="0"/>
              <a:buChar char="•"/>
            </a:pPr>
            <a:r>
              <a:rPr lang="en-US" sz="3200" dirty="0">
                <a:latin typeface="Calibri" panose="020F0502020204030204" pitchFamily="34" charset="0"/>
                <a:ea typeface="Calibri" panose="020F0502020204030204" pitchFamily="34" charset="0"/>
                <a:cs typeface="Times New Roman" panose="02020603050405020304" pitchFamily="18" charset="0"/>
              </a:rPr>
              <a:t>Metalworkers: </a:t>
            </a:r>
            <a:r>
              <a:rPr lang="en-US" sz="3200" dirty="0" smtClean="0">
                <a:latin typeface="Calibri" panose="020F0502020204030204" pitchFamily="34" charset="0"/>
                <a:ea typeface="Calibri" panose="020F0502020204030204" pitchFamily="34" charset="0"/>
                <a:cs typeface="Times New Roman" panose="02020603050405020304" pitchFamily="18" charset="0"/>
              </a:rPr>
              <a:t>weapons </a:t>
            </a:r>
            <a:r>
              <a:rPr lang="en-US" sz="3200" dirty="0">
                <a:latin typeface="Calibri" panose="020F0502020204030204" pitchFamily="34" charset="0"/>
                <a:ea typeface="Calibri" panose="020F0502020204030204" pitchFamily="34" charset="0"/>
                <a:cs typeface="Times New Roman" panose="02020603050405020304" pitchFamily="18" charset="0"/>
              </a:rPr>
              <a:t>&amp; </a:t>
            </a:r>
            <a:r>
              <a:rPr lang="en-US" sz="3200" dirty="0" smtClean="0">
                <a:latin typeface="Calibri" panose="020F0502020204030204" pitchFamily="34" charset="0"/>
                <a:ea typeface="Calibri" panose="020F0502020204030204" pitchFamily="34" charset="0"/>
                <a:cs typeface="Times New Roman" panose="02020603050405020304" pitchFamily="18" charset="0"/>
              </a:rPr>
              <a:t>cups, jewelry </a:t>
            </a:r>
            <a:r>
              <a:rPr lang="en-US" sz="3200" dirty="0">
                <a:latin typeface="Calibri" panose="020F0502020204030204" pitchFamily="34" charset="0"/>
                <a:ea typeface="Calibri" panose="020F0502020204030204" pitchFamily="34" charset="0"/>
                <a:cs typeface="Times New Roman" panose="02020603050405020304" pitchFamily="18" charset="0"/>
              </a:rPr>
              <a:t>and mirrors (Decorative items) </a:t>
            </a:r>
          </a:p>
          <a:p>
            <a:pPr marL="457200" indent="-457200">
              <a:lnSpc>
                <a:spcPct val="107000"/>
              </a:lnSpc>
              <a:spcAft>
                <a:spcPts val="800"/>
              </a:spcAft>
              <a:buFont typeface="Arial" panose="020B0604020202020204" pitchFamily="34" charset="0"/>
              <a:buChar char="•"/>
            </a:pPr>
            <a:r>
              <a:rPr lang="en-US" sz="3200" dirty="0">
                <a:latin typeface="Calibri" panose="020F0502020204030204" pitchFamily="34" charset="0"/>
                <a:ea typeface="Calibri" panose="020F0502020204030204" pitchFamily="34" charset="0"/>
                <a:cs typeface="Times New Roman" panose="02020603050405020304" pitchFamily="18" charset="0"/>
              </a:rPr>
              <a:t>Architects designed temples and ziggurats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5698" y="2687515"/>
            <a:ext cx="2077330" cy="144838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5698" y="4135902"/>
            <a:ext cx="2077330" cy="1596448"/>
          </a:xfrm>
          <a:prstGeom prst="rect">
            <a:avLst/>
          </a:prstGeom>
        </p:spPr>
      </p:pic>
    </p:spTree>
    <p:extLst>
      <p:ext uri="{BB962C8B-B14F-4D97-AF65-F5344CB8AC3E}">
        <p14:creationId xmlns:p14="http://schemas.microsoft.com/office/powerpoint/2010/main" val="2293660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Music</a:t>
            </a:r>
            <a:br>
              <a:rPr lang="en-US" dirty="0"/>
            </a:b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94030" y="2336872"/>
            <a:ext cx="5500467" cy="3866980"/>
          </a:xfrm>
        </p:spPr>
      </p:pic>
      <p:sp>
        <p:nvSpPr>
          <p:cNvPr id="4" name="Text Placeholder 3"/>
          <p:cNvSpPr>
            <a:spLocks noGrp="1"/>
          </p:cNvSpPr>
          <p:nvPr>
            <p:ph type="body" sz="half" idx="2"/>
          </p:nvPr>
        </p:nvSpPr>
        <p:spPr>
          <a:xfrm>
            <a:off x="680322" y="2336872"/>
            <a:ext cx="3790078" cy="3993590"/>
          </a:xfrm>
        </p:spPr>
        <p:txBody>
          <a:bodyPr>
            <a:normAutofit fontScale="92500"/>
          </a:bodyPr>
          <a:lstStyle/>
          <a:p>
            <a:pPr marL="285750" indent="-285750">
              <a:buFont typeface="Arial" panose="020B0604020202020204" pitchFamily="34" charset="0"/>
              <a:buChar char="•"/>
            </a:pPr>
            <a:r>
              <a:rPr lang="en-US" sz="2400" dirty="0" smtClean="0"/>
              <a:t>Brought </a:t>
            </a:r>
            <a:r>
              <a:rPr lang="en-US" sz="2400" dirty="0"/>
              <a:t>joy to the gods and </a:t>
            </a:r>
            <a:r>
              <a:rPr lang="en-US" sz="2400" dirty="0" smtClean="0"/>
              <a:t>people</a:t>
            </a:r>
          </a:p>
          <a:p>
            <a:pPr marL="285750" indent="-285750">
              <a:buFont typeface="Arial" panose="020B0604020202020204" pitchFamily="34" charset="0"/>
              <a:buChar char="•"/>
            </a:pPr>
            <a:r>
              <a:rPr lang="en-US" sz="2400" dirty="0" smtClean="0"/>
              <a:t>Musicians </a:t>
            </a:r>
            <a:r>
              <a:rPr lang="en-US" sz="2400" dirty="0"/>
              <a:t>sang and played music during </a:t>
            </a:r>
            <a:r>
              <a:rPr lang="en-US" sz="2400" dirty="0" smtClean="0"/>
              <a:t>temple</a:t>
            </a:r>
          </a:p>
          <a:p>
            <a:pPr marL="285750" indent="-285750">
              <a:buFont typeface="Arial" panose="020B0604020202020204" pitchFamily="34" charset="0"/>
              <a:buChar char="•"/>
            </a:pPr>
            <a:r>
              <a:rPr lang="en-US" sz="2400" dirty="0" smtClean="0"/>
              <a:t>Wrote </a:t>
            </a:r>
            <a:r>
              <a:rPr lang="en-US" sz="2400" dirty="0"/>
              <a:t>love </a:t>
            </a:r>
            <a:r>
              <a:rPr lang="en-US" sz="2400" dirty="0" smtClean="0"/>
              <a:t>songs</a:t>
            </a:r>
          </a:p>
          <a:p>
            <a:pPr marL="285750" indent="-285750">
              <a:buFont typeface="Arial" panose="020B0604020202020204" pitchFamily="34" charset="0"/>
              <a:buChar char="•"/>
            </a:pPr>
            <a:r>
              <a:rPr lang="en-US" sz="2400" dirty="0" smtClean="0"/>
              <a:t>Entertained </a:t>
            </a:r>
            <a:r>
              <a:rPr lang="en-US" sz="2400" dirty="0"/>
              <a:t>guest for </a:t>
            </a:r>
            <a:r>
              <a:rPr lang="en-US" sz="2400" dirty="0" smtClean="0"/>
              <a:t>feast</a:t>
            </a:r>
          </a:p>
          <a:p>
            <a:pPr marL="285750" indent="-285750">
              <a:buFont typeface="Arial" panose="020B0604020202020204" pitchFamily="34" charset="0"/>
              <a:buChar char="•"/>
            </a:pPr>
            <a:endParaRPr lang="en-US" sz="2400" dirty="0"/>
          </a:p>
          <a:p>
            <a:pPr algn="ctr"/>
            <a:r>
              <a:rPr lang="en-US" sz="2400" dirty="0" smtClean="0"/>
              <a:t>Instruments included: </a:t>
            </a:r>
          </a:p>
          <a:p>
            <a:pPr algn="ctr"/>
            <a:r>
              <a:rPr lang="en-US" sz="2400" dirty="0" smtClean="0"/>
              <a:t>drum</a:t>
            </a:r>
            <a:r>
              <a:rPr lang="en-US" sz="2400" dirty="0"/>
              <a:t>, pipe &amp; lyre</a:t>
            </a:r>
          </a:p>
          <a:p>
            <a:pPr algn="ctr"/>
            <a:endParaRPr lang="en-US" dirty="0"/>
          </a:p>
        </p:txBody>
      </p:sp>
    </p:spTree>
    <p:extLst>
      <p:ext uri="{BB962C8B-B14F-4D97-AF65-F5344CB8AC3E}">
        <p14:creationId xmlns:p14="http://schemas.microsoft.com/office/powerpoint/2010/main" val="2548478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a:t>
            </a:r>
            <a:r>
              <a:rPr lang="en-US" dirty="0"/>
              <a:t>Advances in Technology </a:t>
            </a:r>
            <a:br>
              <a:rPr lang="en-US" dirty="0"/>
            </a:b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279" r="1279"/>
          <a:stretch>
            <a:fillRect/>
          </a:stretch>
        </p:blipFill>
        <p:spPr>
          <a:xfrm>
            <a:off x="7174524" y="4079948"/>
            <a:ext cx="3967088" cy="2717461"/>
          </a:xfrm>
        </p:spPr>
      </p:pic>
      <p:sp>
        <p:nvSpPr>
          <p:cNvPr id="4" name="Text Placeholder 3"/>
          <p:cNvSpPr>
            <a:spLocks noGrp="1"/>
          </p:cNvSpPr>
          <p:nvPr>
            <p:ph type="body" sz="half" idx="2"/>
          </p:nvPr>
        </p:nvSpPr>
        <p:spPr>
          <a:xfrm>
            <a:off x="680322" y="2336873"/>
            <a:ext cx="5087431" cy="4190536"/>
          </a:xfrm>
        </p:spPr>
        <p:txBody>
          <a:bodyPr>
            <a:normAutofit lnSpcReduction="10000"/>
          </a:bodyPr>
          <a:lstStyle/>
          <a:p>
            <a:pPr marL="285750" indent="-285750">
              <a:buFont typeface="Arial" panose="020B0604020202020204" pitchFamily="34" charset="0"/>
              <a:buChar char="•"/>
            </a:pPr>
            <a:r>
              <a:rPr lang="en-US" sz="1800" dirty="0"/>
              <a:t>Sumerians made several technological </a:t>
            </a:r>
            <a:r>
              <a:rPr lang="en-US" sz="1800" dirty="0" smtClean="0"/>
              <a:t>advances</a:t>
            </a:r>
          </a:p>
          <a:p>
            <a:pPr marL="285750" indent="-285750">
              <a:buFont typeface="Arial" panose="020B0604020202020204" pitchFamily="34" charset="0"/>
              <a:buChar char="•"/>
            </a:pPr>
            <a:r>
              <a:rPr lang="en-US" sz="1800" dirty="0" smtClean="0"/>
              <a:t>Most </a:t>
            </a:r>
            <a:r>
              <a:rPr lang="en-US" sz="1800" dirty="0"/>
              <a:t>important was the </a:t>
            </a:r>
            <a:r>
              <a:rPr lang="en-US" sz="1800" dirty="0" smtClean="0"/>
              <a:t>Wheel</a:t>
            </a:r>
          </a:p>
          <a:p>
            <a:pPr marL="285750" indent="-285750">
              <a:buFont typeface="Arial" panose="020B0604020202020204" pitchFamily="34" charset="0"/>
              <a:buChar char="•"/>
            </a:pPr>
            <a:r>
              <a:rPr lang="en-US" sz="1800" dirty="0" smtClean="0"/>
              <a:t>Earliest </a:t>
            </a:r>
            <a:r>
              <a:rPr lang="en-US" sz="1800" dirty="0"/>
              <a:t>example date back to 3500 </a:t>
            </a:r>
            <a:r>
              <a:rPr lang="en-US" sz="1800" dirty="0" smtClean="0"/>
              <a:t>B.C.E</a:t>
            </a:r>
          </a:p>
          <a:p>
            <a:pPr marL="285750" indent="-285750">
              <a:buFont typeface="Arial" panose="020B0604020202020204" pitchFamily="34" charset="0"/>
              <a:buChar char="•"/>
            </a:pPr>
            <a:r>
              <a:rPr lang="en-US" sz="1800" dirty="0" smtClean="0"/>
              <a:t>Wheel </a:t>
            </a:r>
            <a:r>
              <a:rPr lang="en-US" sz="1800" dirty="0"/>
              <a:t>was first used as a surface to shape clay into </a:t>
            </a:r>
            <a:r>
              <a:rPr lang="en-US" sz="1800" dirty="0" smtClean="0"/>
              <a:t>pots</a:t>
            </a:r>
          </a:p>
          <a:p>
            <a:pPr marL="285750" indent="-285750">
              <a:buFont typeface="Arial" panose="020B0604020202020204" pitchFamily="34" charset="0"/>
              <a:buChar char="•"/>
            </a:pPr>
            <a:r>
              <a:rPr lang="en-US" sz="1800" dirty="0" smtClean="0"/>
              <a:t>Potters </a:t>
            </a:r>
            <a:r>
              <a:rPr lang="en-US" sz="1800" dirty="0"/>
              <a:t>wheels laid flat and spun on an </a:t>
            </a:r>
            <a:r>
              <a:rPr lang="en-US" sz="1800" dirty="0" smtClean="0"/>
              <a:t>axle</a:t>
            </a:r>
          </a:p>
          <a:p>
            <a:pPr marL="285750" indent="-285750">
              <a:buFont typeface="Arial" panose="020B0604020202020204" pitchFamily="34" charset="0"/>
              <a:buChar char="•"/>
            </a:pPr>
            <a:r>
              <a:rPr lang="en-US" sz="1800" dirty="0" smtClean="0"/>
              <a:t>Sumerian </a:t>
            </a:r>
            <a:r>
              <a:rPr lang="en-US" sz="1800" dirty="0"/>
              <a:t>realized that if the wheel was flipped on its edge it could easily roll </a:t>
            </a:r>
            <a:r>
              <a:rPr lang="en-US" sz="1800" dirty="0" smtClean="0"/>
              <a:t>forward</a:t>
            </a:r>
          </a:p>
          <a:p>
            <a:pPr marL="285750" indent="-285750">
              <a:buFont typeface="Arial" panose="020B0604020202020204" pitchFamily="34" charset="0"/>
              <a:buChar char="•"/>
            </a:pPr>
            <a:r>
              <a:rPr lang="en-US" sz="1800" dirty="0" smtClean="0"/>
              <a:t>Discovery </a:t>
            </a:r>
            <a:r>
              <a:rPr lang="en-US" sz="1800" dirty="0"/>
              <a:t>was used to make wheeled cart for farmers and chariots for the </a:t>
            </a:r>
            <a:r>
              <a:rPr lang="en-US" sz="1800" dirty="0" smtClean="0"/>
              <a:t>army</a:t>
            </a:r>
          </a:p>
          <a:p>
            <a:pPr marL="285750" indent="-285750">
              <a:buFont typeface="Arial" panose="020B0604020202020204" pitchFamily="34" charset="0"/>
              <a:buChar char="•"/>
            </a:pPr>
            <a:r>
              <a:rPr lang="en-US" sz="1800" dirty="0" smtClean="0"/>
              <a:t>Wheels </a:t>
            </a:r>
            <a:r>
              <a:rPr lang="en-US" sz="1800" dirty="0"/>
              <a:t>were built by clamping several pieces of wood together</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4524" y="2336873"/>
            <a:ext cx="3967088" cy="1743075"/>
          </a:xfrm>
          <a:prstGeom prst="rect">
            <a:avLst/>
          </a:prstGeom>
        </p:spPr>
      </p:pic>
    </p:spTree>
    <p:extLst>
      <p:ext uri="{BB962C8B-B14F-4D97-AF65-F5344CB8AC3E}">
        <p14:creationId xmlns:p14="http://schemas.microsoft.com/office/powerpoint/2010/main" val="2503250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2935" y="686952"/>
            <a:ext cx="6025662" cy="6171048"/>
          </a:xfrm>
          <a:prstGeom prst="rect">
            <a:avLst/>
          </a:prstGeom>
        </p:spPr>
        <p:txBody>
          <a:bodyPr wrap="square">
            <a:spAutoFit/>
          </a:bodyPr>
          <a:lstStyle/>
          <a:p>
            <a:pPr marL="457200" indent="-457200">
              <a:lnSpc>
                <a:spcPct val="107000"/>
              </a:lnSpc>
              <a:spcAft>
                <a:spcPts val="800"/>
              </a:spcAft>
              <a:buFont typeface="Arial" panose="020B0604020202020204" pitchFamily="34" charset="0"/>
              <a:buChar char="•"/>
            </a:pPr>
            <a:r>
              <a:rPr lang="en-US" sz="3200" dirty="0">
                <a:latin typeface="Calibri" panose="020F0502020204030204" pitchFamily="34" charset="0"/>
                <a:ea typeface="Calibri" panose="020F0502020204030204" pitchFamily="34" charset="0"/>
                <a:cs typeface="Times New Roman" panose="02020603050405020304" pitchFamily="18" charset="0"/>
              </a:rPr>
              <a:t>Before the wheel people drug items on sledges (flat bottom carts)</a:t>
            </a:r>
          </a:p>
          <a:p>
            <a:pPr marL="914400" lvl="1" indent="-457200">
              <a:lnSpc>
                <a:spcPct val="107000"/>
              </a:lnSpc>
              <a:spcAft>
                <a:spcPts val="800"/>
              </a:spcAft>
              <a:buFont typeface="Arial" panose="020B0604020202020204" pitchFamily="34" charset="0"/>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Get </a:t>
            </a:r>
            <a:r>
              <a:rPr lang="en-US" sz="3200" dirty="0">
                <a:latin typeface="Calibri" panose="020F0502020204030204" pitchFamily="34" charset="0"/>
                <a:ea typeface="Calibri" panose="020F0502020204030204" pitchFamily="34" charset="0"/>
                <a:cs typeface="Times New Roman" panose="02020603050405020304" pitchFamily="18" charset="0"/>
              </a:rPr>
              <a:t>stuck in the </a:t>
            </a:r>
            <a:r>
              <a:rPr lang="en-US" sz="3200" dirty="0" smtClean="0">
                <a:latin typeface="Calibri" panose="020F0502020204030204" pitchFamily="34" charset="0"/>
                <a:ea typeface="Calibri" panose="020F0502020204030204" pitchFamily="34" charset="0"/>
                <a:cs typeface="Times New Roman" panose="02020603050405020304" pitchFamily="18" charset="0"/>
              </a:rPr>
              <a:t>mud</a:t>
            </a:r>
          </a:p>
          <a:p>
            <a:pPr marL="914400" lvl="1" indent="-457200">
              <a:lnSpc>
                <a:spcPct val="107000"/>
              </a:lnSpc>
              <a:spcAft>
                <a:spcPts val="800"/>
              </a:spcAft>
              <a:buFont typeface="Arial" panose="020B0604020202020204" pitchFamily="34" charset="0"/>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Couldn’t </a:t>
            </a:r>
            <a:r>
              <a:rPr lang="en-US" sz="3200" dirty="0">
                <a:latin typeface="Calibri" panose="020F0502020204030204" pitchFamily="34" charset="0"/>
                <a:ea typeface="Calibri" panose="020F0502020204030204" pitchFamily="34" charset="0"/>
                <a:cs typeface="Times New Roman" panose="02020603050405020304" pitchFamily="18" charset="0"/>
              </a:rPr>
              <a:t>support heavy weight</a:t>
            </a:r>
          </a:p>
          <a:p>
            <a:pPr marL="457200" indent="-457200">
              <a:lnSpc>
                <a:spcPct val="107000"/>
              </a:lnSpc>
              <a:spcAft>
                <a:spcPts val="800"/>
              </a:spcAft>
              <a:buFont typeface="Arial" panose="020B0604020202020204" pitchFamily="34" charset="0"/>
              <a:buChar char="•"/>
            </a:pPr>
            <a:r>
              <a:rPr lang="en-US" sz="3200" dirty="0">
                <a:latin typeface="Calibri" panose="020F0502020204030204" pitchFamily="34" charset="0"/>
                <a:ea typeface="Calibri" panose="020F0502020204030204" pitchFamily="34" charset="0"/>
                <a:cs typeface="Times New Roman" panose="02020603050405020304" pitchFamily="18" charset="0"/>
              </a:rPr>
              <a:t>Wheeled carts made it easier to travel long distance </a:t>
            </a:r>
          </a:p>
          <a:p>
            <a:pPr marL="457200" indent="-457200">
              <a:lnSpc>
                <a:spcPct val="107000"/>
              </a:lnSpc>
              <a:spcAft>
                <a:spcPts val="800"/>
              </a:spcAft>
              <a:buFont typeface="Arial" panose="020B0604020202020204" pitchFamily="34" charset="0"/>
              <a:buChar char="•"/>
            </a:pPr>
            <a:r>
              <a:rPr lang="en-US" sz="3200" dirty="0">
                <a:latin typeface="Calibri" panose="020F0502020204030204" pitchFamily="34" charset="0"/>
                <a:ea typeface="Calibri" panose="020F0502020204030204" pitchFamily="34" charset="0"/>
                <a:cs typeface="Times New Roman" panose="02020603050405020304" pitchFamily="18" charset="0"/>
              </a:rPr>
              <a:t>Oxen could pull three times as much then when using a sledge</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7071" y="1415541"/>
            <a:ext cx="3784209" cy="2356935"/>
          </a:xfrm>
          <a:prstGeom prst="rect">
            <a:avLst/>
          </a:prstGeom>
        </p:spPr>
      </p:pic>
      <p:sp>
        <p:nvSpPr>
          <p:cNvPr id="4" name="AutoShape 2" descr="data:image/jpeg;base64,/9j/4AAQSkZJRgABAQAAAQABAAD/2wCEAAkGBhQSEBUUExQWFRQVFhoZGRcYGBgUGhweGBgaHxocGBgaHSYeGBsjHBsXIC8gIycpLCwsFh8xNTAqNSYrLCkBCQoKDgwOGg8PGiwkHyQsLS8sLCwsLCwsLCwpLCwsLCwsLCwsLCwsLCwsLCwsLCwsLCwsLCwsLCwsLDQpLCkpLP/AABEIAMgAoAMBIgACEQEDEQH/xAAbAAACAwEBAQAAAAAAAAAAAAAEBQADBgIBB//EAEYQAAECBAMEBwMKBQIFBQAAAAECEQADBCEFEjFBUWFxBhMiMoGRsaHB0RQjQlJzdIKy4fBDYnKS8TPCFlOz0uIHVJOio//EABkBAAMBAQEAAAAAAAAAAAAAAAACAwEEBf/EACcRAAICAgICAQQCAwAAAAAAAAABAhESIQNBMVEiBBNhcTKRI6Hx/9oADAMBAAIRAxEAPwD67QKdc/7Zv/zRBsAYX36j7c/9OXB8AEjyAsWp5y0jqJqZagb5k5gRu3jfCc0eJDSfTq5oI/2woGliAx8/6QYnXSVoE1ctiLdWCAdl9C8FYPjVYcxlyTORYF1gMpn7JJfQi0J9xZYlPtvHI22aI8Z4Y/VDvUEz8MxKvY0ef8VzNtFUj8L+6HyROjRxIzUzpuhHfp6lPOX+sdp6e0u0zE80EQZI2maKJCFPTijP8VuaVfCL5XSylVpPT45k+ojbRg3iQAnHqc6T5X96R6mCUViDotB5KSffBoC6JHIVHTRoEeJEiQASPY8iQAL8L79R9uf+nLhhAGF9+o+3P5JcHwASOJiwASSABck2AjqM30lr3V1Q0DFXE6gctvjCSlirY0Y5OhZ0gqRUKFiQOzKToSVHvHddrbhGowXCxTyRLdzqo7ydW4WbwjN9G5RmVOY92UCfE2T7z4Rsonx7+TKcuvigHGcVTTyjMUCQ4AAtcu19mkZVHSObUTCpwmUwyoClJId7rUE9o7hoIf8ASyh62lWxSCj5ztglPYBN2IIttjE4agFYskpUlwzvYAuGsRq53twiH1M5JUg4op7H66yYhLy1lKm2rVl5ZSkw7wHHflAUFJyzEBOYA5knM90q2ix5RlMXpp5QPk/VIYgKK0lStASWVYAeJhz0Hw6bLE8zVIVnUjLlRkNkucw3uojw4wv0ufb0NypVdGkXTIOqEnmkH3QMvA6c6yJX/wAafhBrRDHoHOLFdGaX/wBvL8A3pA0zoXRn+CByUoe+HZhL0wrjKoZyhYlOUH+shPoTCtI22Z5WC0y1q6pJCRYErX2uIvYbo9kyJIVkVMqJP8yZrpHMEOBCmlxXKgX2chaOMSE1UvrAklKmyi5KvAHsg7HeObP8F8LNqOjCx3ayoHiDETgVWnu1yj/XLCv90G9GZSk0clK+8EAHa2tuLaPwhnHQoohZnl4dXgdmqlE8Zbe4x3IlYgkjMuQobX/8UAw+iExuIWL8K71R9ur8iIYQuwg9qo+8L/KiGMMYeGMVjdNNRMmrWgqClEhY7uU6P9VhYvG1MckROcMlQ8J4uzAYFVmWpfbKCog20IGgIOsOJWM1H1pah/SztyNo4xjogrNmkENr1ZOVv6VaNwMZWbPmInoSUkdpSS57qk6htxjlucNM7KhybRV08XX1pTIlHLKN1pzhItvs5A8Y6wlK6KSmSfnEps5OUPtYsbcIbKnElxZVw/OOLrSqWoZ3D3szb9w2vwhZv7iqQRhGDs7p60qQs5k5ySo2BSBuSlxYCwcxqeichKKYALC1ElSi73UbC5OgYataPndX0dmCdLzByoOlIHAkBt7B77GjTS6uYCnqg60ykknQJe4Sr6wLacIrxfAlyfLSNzHJjimnFSEqKcpIfK4U3iLGKcQxBMlGZXIAak7hHVerOaugXG+kkikRmnzAl9AxKjyAj5d0p/8AUhVcpFPTSVGWVgnN31tpYdwA3322RpcUoUVSiuoZR+ii+UAaC2p4xKahTKQyZQRwQGfntJiD5UWXCzKKpz1akq7LA6kaNrrfwjUSKz5pARcBI9gAG/0MBTEDPY9k3+Ivthn0FrpK1mSuUkLzKUhVyCxuA7gEa21vaIcfydF51xqzY4RSGXJQlRKlM6id51g2JEjvOF7JEiQr6R4r8np1LdlaJ5nb4Bz5RjdKwPcFT2qnjUr/ACS4ZwvwjWf94X6JhhGgSOTHpjwmADxRYR87xFCZtTN6oiZ84SMt3cB2bjB/TarmrWinCglJOZZCi+XZmtbbaOaXqpCBLkI+dmuMwHaIT31k7Bsjm5GpfEvxXHZbhWEur5xTgXZNrDeedrbouk9WhrDNMUez/Kk6nySPGK5taJctIT/qTAGA3qsnwDv4RTNwdlIQlTqKe2vaEggEDiS/lCJUtDOTk9hCq4CZLmrOpWkKOgKmD+Qb/MA4bNABU3+pMUrbodPYH8YFxkhchEtH/NKeWX4B4DplBVRKQVKypBVrq1g/C/sicpO0ivHHTbN50dritC0nVBDclD4gwu6VTgqbLQ/cBJ/GzDyHtjro0pKZs0b0g/2kv6gwuqKxKpipiu8suzaDYPJoq5f40mJGP+RtAdbMKJiAgFQJu12DE+5vGDgpSwSTlbZq3OBvlSCpnbb7W3RK3A562yzUpD6BwfAs0QUkVk6OK2hQlIKiSSpswLFvQcyIytKpEueFSpxSZawRnDggHUKFn11Z4a4xR1MvKClapf0ljKrKNHDd3m0IqJOWoSGumYMpFjv1HrFI+0Sm7deT7VR4tKm9xaSd2h/tN4Lj5mmYpausKusU7ETBmS18rKSyksN2rPDKmx6YkgJEwAlgAtM5PgJmVXgFPFo86fkSXC14NsqaHZw+5xHz3phiPyioypUMklwDsKjv3ixJ4IDaxfW4x1mdNTKDKVcKDOPokA6W3FxC6dRJAIlrBDWSosr+7Q6JHAAROfMmqMXE1s3+Efx/vC/RMMHhfhP8f7wv0TDCOtkCEwvxOtSgMVqBOxLA+KiOyONoPjI43iHWTihKXRLUx2JUpg5J25dPOJzlSsaKtimokyVTgBmmTFXKlEqGtyX72zXVtAIMQRKlLKe1NmDKFKYMOP1Q5JPExZUFRAZOmqmYcgTeAOk+VEpEt3Uq6wC7DVj6eUcVu7OnVUNJ1CiVKRMLKVnSrMO0SwLsd3K2kDSapbLKiAtXaax6tIZnIsTt5qjL0sqctMtYylJOjFBbVrOCDxEX/LFyz89KWUk3KTu00B0O8C8Pl6MS9lEypVLmISH7SlKJJYtmDk7gwJPKJSzCudnS7E2tq/v1MegImlanJOVSWZsiSktdLvfWwh9glAJdMJwKcyi6EghRAyEDT6TkmFkk0v8AY0ZO2FYFUJROStSgAULfy/SM7V4ieuV2ciTdIHaID7TBE9PV5UhsyG13jgYVV8/KDlOZatuwbzCKVrEtNYvJF9JVZ5hsQySxO1iHts1h/jlXUp6syCkWVmBALszesZLAc2cObFKwPYXja1RdEsu36pET8ToS8lbF2H9MJiFBNXLCQbdYnRz9YOWB4RZjvRpPWJnyWAPfA04KH6b3i2bQBaSlYdxF/RiYRKVJVfqyUh/qm6fh4RbwTf4C8OoZcpBWWDpdSjYANs3CM3N6QpzL6uW6FaqmA9XmcAEN2kgizw0xP5zLKvkHaXxv2U8tTAdcgGWU5WdQGnF/dE07GS9hy5nzci4VnN0HtpSrLdhcteAU08pSmAUgqJAyqJTzy3FtdIMxaU0yUEAOEkk902YAg7DcwzwKinP1qUoUEuE5yxJ2kEAtujILOSSHbUVY8wgf6/3hfomGEAYRrP8AvC/RMHmPWZ55wtVoyWKYgKcFaglKU22kknXTVRJeNNXVIQgqNoyFRhq6uYmwTJQdVfS3kDb+kc3Lt0isNbYNUdI1GZLscqhma5sXyht5I9kI6+jnzahbpUFL+kbISFaX2sltNoj6CnB0pSlCQXWp1LIDsN52bgBFgkS9W7D3s7toH23hftm5GcwijUVSyEFMqUgJlg6lgBnMFVAJlrGhBJP4i3pD8OzkaWI90LcTpuzLmaAghQ3v3fI+sLOFRbGUtiykppM2pCZiELJSTdLu/dfwBjis6KdXOMynlOCCMubRwHKQS7u48Yuo6FaVCZYAzQ1rsEsPA384bYpULKSmWQi3amFzlDfRG1XpE0sY0xk92jIYpOIbMjtIVcEpsGLgEvvFoSYtMY2SQkB7sSDvJSAOQi2ZWIKzclL2BbQF8xbRz4xTVT1LfKk5VFgTZ97b3/WMiqHk7K8DfrUHR8wA/DG2CSZUtgVEbg/0T72jJ02HLRNkqJFy5A0A0d+ZYb42VDOCZSXsCrL4ksInNrOzUniBIpphLkL8j5QRh0hSZy1FKgClNyCHIffwaOMcx2bIWgIk9YFpJd2YgsR6Hxheemc0a0xHIk+6NbbX/DKGSpBK1kgtmtY7g3PbFE2mUpctIBIzXYEbDraBpXTRSlBIkKzKIAGjklvDnD+qxISzLB701aUADebk8hAl00Y3RROpjMnsNWSB7SfC8a2RJCEhKdAG/fPWFeEU3bWs72TyAD/CG+aOr6biwTfbJcs8qXoX4RrP+8L9EwcowDhH8f7xM9EwZMMdMnRFAGITEFge0QrujaWs+4bXj1SnYBOUPro7bANW4mOptOEvM1ygsNj+8x0lAA7ReYeVuAGwCJK+x/0dzlAB95YDnaJMlAlI+rdtlhYe/wAIGqKuXmAzOUHMo7mBYeJiTFukBJ7Sz67fAPD2ZQQhfaZ7beB2e6A66nUspcsgqObhuN98QMkTEI1J1N/ogkn08oi65K1qS4ylKT4m/wAIWVNUwR1Vj5pQa6VWA4MQ0JccmGZL6tL/ADmrW7J2E7H2tdoboqQoLUSxBCvAfswqCHKyFd0kDkXI9Y5+fdNFePVitGAJSghg43BgG9TFi8MQk2+qlItpvJ4nTwg7qlEgFXZAcvp47+UdpknIAVAlSnKtLDcPKIWUFtbJSEqI+iUAc8wf2NFeJOKJZGqVpI8FiDMRp05VkqYAOALORvjhUsLkTUnQ/FMTdZodfxCesE2QlYANn8CGP74QKoBINgTugXonVEZ5KtUkty/bwZOkZSU7jbkdIaOnQMuwynBVmYdnTmR7h6wp6/rsSG1EgED+pjmPmAId1UwyKe11tlHFav35CFOBUQlTFAXZABJ1JJcn2xrl2Yo2bDDyyRfVz7Y6q8Ry9lN1cdBz38oCE/LKBGrBuZ38vdCmRWutea+Uhn17SbE8zfg8UlzOMaRNQt2aXCP4/wB4meiYurEKuQWABvqfDdFeFD/W4z5nugmeXDR6E6SOaPkX9c5RLDtZ1Nq17PvI1gDFa4iYyAGSQknW5BjrHcS6oAjvF/YLQmnLCUIQSSorC1E7z/mOHk5Li0dXHxvTKKvpOiUspUC+tpQIPiBeKB05l/zeEqKsfpQVIJ2hXsb4ws+Rjn5Ryxxau3/ZfB9Gipuk6ZiVqQVEIbN2GN9wa+kVp6UI6oTQSEKUQGRdxvDOICwaQAtYbVIfzIv5wNhsgfJJiTdi7eKTC6vy+u/YUMD00l71n8B+EXUvStMwLy5+wnMXS1uG+ECqFD931+MH4VTpSssNZagfZGyUa7/s1Rf4DpvShIlJmsspWSBa9t8Cnpwj6s3+39YGoqUGkCdiVg+0bfGKjTpJ0gShbuzKkGq6aoUkjJM0+qPjDiQrNLm7ihx4pjM/IQ2msaTCw8vnLH5SIxqKrEKdbFFSnqahM0aEsrl+2jWmUFFK/wB8PIwlraPPJL7EuAOAhlg8paJKETLqCQ/B9h4iKSTWxG0wauXnngC6ZQ8Myh7k/miUSWVNPHloIlHKZJzd8qUVcyfgwi2mUGWSbPfkNfZBJJRQI7q1BcxMsaNflYq9jJ8YW1DCfPb/AJaD5PbyAgbBsSzGZNPfUrKB/wDZR4C48oKwVHXGaouc1idjXb1ELNboF7NlhthM+2meoi2cYGpCwX9tM/NHq5zx6HNNLRyQiZjpMr55I/lHtJhbLQVTANzn+0PDbpNLZSFbwU+Rf3xRglMXWpQI7LC2/Vo85npReMLBMZQ6U8CfaP0hTLSdSA/CH1fRzDLHYLjKbe2FC0Nrr5eyJq0qBUwjDZjTRy9CI5oksmcnir/d8BEoy0xPFxF0pDTZo3ufP/MK2bWwNSHJi2jfrU8XHmmKUzNH3RdRn5xHA+sD8DnNHKaRMD6H0/xAspV2g2imOqoQA5ClWA1ufPZF8jo8tgTlSeJ/7XvDrsnaQFKOvpDfBV9kcUN5GKFYCt3SpJOy+rcW1izD5SkkJWCCygd2uwwNdmNph9GxyvokAn3Dz9IFxbHurqJKNii6zuCrJ9t/CDpJSmUHLWzHgz+gjLYhSGbKVN0WtWYcEiyB5MfGL/yZCjUz0MsnYoP4jXzt5Qg6SYqJFGrYqaSlI56ny9YOpcVEylCjZaBt3izR8z6UYuZ01ndMuw98bxwc2k+hZyxj+zQ9G6w/JppftFbDxSm3rG36OSEyqdMw6KcE7AMzDwBHtjAYNMEqhQT3ps1SzwQhgPNT/wBojaYRiGbDGF1dYuWANXKnHqIo4fJy/IilcUjWUxsv7WZ6xWs3iymHZX9rM/NCeZiBK1jNoTa2gLc4b6nTDiVl1ZNBIsCQXHDf4wPMqTsIPA7PLXlAyllRG67n4fHZFFXWBFgHUdBzjz3Js6lEYInOWdwbX2HluMV1NMlY7XJJe6fHaIVUNMrrOtmO6DprvB8Rr4GHJVb3aiNboKECpeSYASOyoXGn6RelQE/n+kFVtQlu2xKXABALjWx35fywqOPSi3Zdjbse8B4xxvwNl7BlEOXOhIZ9xiykmOtKU3OYW8d/KCv+JUbQC52oHlpB2G1/WJKgkJDsGSEvvNhyEa0qthkwiRQS5SlqT3phKlLZyeAG7gIuWgkWuG+jqeYNwIXYhPUEukORbKdDceIiiTiyXZYKeI7Q9lx5Rlt7MobodnBuLty4bLRfMCVNmGZtNh8GgRFUFB3Cx5+3URwKsZwgAhwTc5gADZrPGxdeBWrBsWlEIEoEfOG5GmXUueIs3GPUq2EBmZhfygmZUEBWVnTt0Vl1A4gHNC6oxl0sVbd+0Ox82iyko+ELTZn8aqUyJKkJJ62YSVXshI0y8VfGMAlJUrnGm6TLDkfTVdXjoBuA3fGKOjOBqmLQo90nN+FPxNh4x1wkoQyZzSTnOi/GJnVykoH0QlPqo+sa/oJh60ySqY4zHOEnY4IBPFj5GEVPISurXmKXCuyVXA7XaIG1TAs+msOarH8rpQVEJSVEJuWG8njtMRnbgox7HSWTb6PolIOyv7WZ+aE2IUyUrKgA51O+51h3SDsr+1mesK8USykne49498W+rWheHyZasxJSCUJBd2Cjo2zxi3DqMd5bqJ4tBU7Dc6yTZJ9YCrKspVlSQDYEMTfaRutHm/o7RvLIu1xrf+ZzHUk28WB38t8LaIqSk5tuo9H+EeJxgmaEIAJJDkmwY62jKth0W4pMZY7QDpANncAkW4l2jOUcsANsc7eMOcdmvNYXZISx3qJbZrdMDzcDTLUUuolJa5il4x2YtsGyA+Y9hh3hqmlDmfWFiMOU9n9kN8LSyFPbKSS+43eEkM/BzNT2wDvePepQQMycwDtqCA+gI98WHKo5grKW0It5jSBKyXNS+WyTtACxxuNHjFfRjBfkF1KlkhiwOh8Tt8YJwmStyuYrMSG0A821i6kWOrUySkE2BObva33ObcoOUjK2htpDNmMAqpjKLJSxQNdjKNw/MwHPZMsqtZL3bdHeLzs03KE/RSltLkk+8RbXYRmRkeyiAeT39IH1YLswdLhS58wrX3VKIHEfSPLZG1pqVKAyQNg8tB4QTLw1I00AYDYBwixckAE7B7ozm5XyaDjgoHznH6rJVKCdjD8Ru3mY0E2R1VHMGq1FlEaktp/SC0JcKw5U6uC1pt1kxba3RcDwJHlGxqKN5MwGxIN9wd1HyDR1c0sXCH6OfjWSlI31F3V/azPzQPWyM6SNuzmIKoFOlX2kz2KMeVIyscpU5a2ziY7ueNo54OmZw6esKp5SJilFgRbW2ljzMO8QUc5KJUw/WZNjx5+sIq/C1TZmbIq+mof+qPIcWnR3xd7F8+rVMOVNk798MMMo0IzLU4y+e+C5OBFCXZWbYkJJH6RymgnKsZatXskjyJ2ttjHfhIa17KsGo+sn9YvRJzX+tsHp5Q6xWnCu2GOwtfzio4ZOCQEybJ0dQfZc8Y5lVSkBSVSpgcu1yPaLRVWoYyQj3K0wOWgjeY9Y3OwhiOEViZMcnIoJOgYkjxaCjOKU9xZ/CYSr0M9CiZMXLUz5gTbNt3MRBcjEwNXQfZ5x3nOglqUDcDKrXhbT4xFUaSO0FSyfoqSphzcX9IV8f4NyXZ7VVoCc2RKlOGOlzo7awZPXlRmVcgB+e4e2FEymyzBqQkgkBxp4NBAecv5x0yxoEhyfHZz8oytUzO9HGD4aqatU4hykvzJ2D+kQ8VKDfvbHCcVly0hKEEJFhsERWJJWGFlbj7opcK87EeXopYbI8lS8ykpYXUH99o6CAdo82iqaEiylsdQQWII0IOwwkKUk2hntNIvxLAkSjKWkXAWDzUxf2GLcPwtKgCq6QdNAW2neH2cIUVvTMiV1XVmZMSSCsuAwPZNmJJDPshvQV6JspMxKgHGhsxGovxjr5VH7n3PKIRtRxHmHd1X2sz85gqJEj1jjPHiR7EgA5CeMex7EjKA8aPYkSNAkePHsSADyPYkSADwiIlLaWiRIygIUjaBHnVjcPIR5EgpG2TqU/VHkI96obh5CPIkZivQWe9WNw8hHEylQpsyElt4BiRI3FBbP/9k="/>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hQSEBUUExQWFRQVFhoZGRcYGBgUGhweGBgaHxocGBgaHSYeGBsjHBsXIC8gIycpLCwsFh8xNTAqNSYrLCkBCQoKDgwOGg8PGiwkHyQsLS8sLCwsLCwsLCwpLCwsLCwsLCwsLCwsLCwsLCwsLCwsLCwsLCwsLCwsLDQpLCkpLP/AABEIAMgAoAMBIgACEQEDEQH/xAAbAAACAwEBAQAAAAAAAAAAAAAEBQADBgIBB//EAEYQAAECBAMEBwMKBQIFBQAAAAECEQADBCEFEjFBUWFxBhMiMoGRsaHB0RQjQlJzdIKy4fBDYnKS8TPCFlOz0uIHVJOio//EABkBAAMBAQEAAAAAAAAAAAAAAAACAwEEBf/EACcRAAICAgICAQQCAwAAAAAAAAABAhESIQNBMVEiBBNhcTKRI6Hx/9oADAMBAAIRAxEAPwD67QKdc/7Zv/zRBsAYX36j7c/9OXB8AEjyAsWp5y0jqJqZagb5k5gRu3jfCc0eJDSfTq5oI/2woGliAx8/6QYnXSVoE1ctiLdWCAdl9C8FYPjVYcxlyTORYF1gMpn7JJfQi0J9xZYlPtvHI22aI8Z4Y/VDvUEz8MxKvY0ef8VzNtFUj8L+6HyROjRxIzUzpuhHfp6lPOX+sdp6e0u0zE80EQZI2maKJCFPTijP8VuaVfCL5XSylVpPT45k+ojbRg3iQAnHqc6T5X96R6mCUViDotB5KSffBoC6JHIVHTRoEeJEiQASPY8iQAL8L79R9uf+nLhhAGF9+o+3P5JcHwASOJiwASSABck2AjqM30lr3V1Q0DFXE6gctvjCSlirY0Y5OhZ0gqRUKFiQOzKToSVHvHddrbhGowXCxTyRLdzqo7ydW4WbwjN9G5RmVOY92UCfE2T7z4Rsonx7+TKcuvigHGcVTTyjMUCQ4AAtcu19mkZVHSObUTCpwmUwyoClJId7rUE9o7hoIf8ASyh62lWxSCj5ztglPYBN2IIttjE4agFYskpUlwzvYAuGsRq53twiH1M5JUg4op7H66yYhLy1lKm2rVl5ZSkw7wHHflAUFJyzEBOYA5knM90q2ix5RlMXpp5QPk/VIYgKK0lStASWVYAeJhz0Hw6bLE8zVIVnUjLlRkNkucw3uojw4wv0ufb0NypVdGkXTIOqEnmkH3QMvA6c6yJX/wAafhBrRDHoHOLFdGaX/wBvL8A3pA0zoXRn+CByUoe+HZhL0wrjKoZyhYlOUH+shPoTCtI22Z5WC0y1q6pJCRYErX2uIvYbo9kyJIVkVMqJP8yZrpHMEOBCmlxXKgX2chaOMSE1UvrAklKmyi5KvAHsg7HeObP8F8LNqOjCx3ayoHiDETgVWnu1yj/XLCv90G9GZSk0clK+8EAHa2tuLaPwhnHQoohZnl4dXgdmqlE8Zbe4x3IlYgkjMuQobX/8UAw+iExuIWL8K71R9ur8iIYQuwg9qo+8L/KiGMMYeGMVjdNNRMmrWgqClEhY7uU6P9VhYvG1MckROcMlQ8J4uzAYFVmWpfbKCog20IGgIOsOJWM1H1pah/SztyNo4xjogrNmkENr1ZOVv6VaNwMZWbPmInoSUkdpSS57qk6htxjlucNM7KhybRV08XX1pTIlHLKN1pzhItvs5A8Y6wlK6KSmSfnEps5OUPtYsbcIbKnElxZVw/OOLrSqWoZ3D3szb9w2vwhZv7iqQRhGDs7p60qQs5k5ySo2BSBuSlxYCwcxqeichKKYALC1ElSi73UbC5OgYataPndX0dmCdLzByoOlIHAkBt7B77GjTS6uYCnqg60ykknQJe4Sr6wLacIrxfAlyfLSNzHJjimnFSEqKcpIfK4U3iLGKcQxBMlGZXIAak7hHVerOaugXG+kkikRmnzAl9AxKjyAj5d0p/8AUhVcpFPTSVGWVgnN31tpYdwA3322RpcUoUVSiuoZR+ii+UAaC2p4xKahTKQyZQRwQGfntJiD5UWXCzKKpz1akq7LA6kaNrrfwjUSKz5pARcBI9gAG/0MBTEDPY9k3+Ivthn0FrpK1mSuUkLzKUhVyCxuA7gEa21vaIcfydF51xqzY4RSGXJQlRKlM6id51g2JEjvOF7JEiQr6R4r8np1LdlaJ5nb4Bz5RjdKwPcFT2qnjUr/ACS4ZwvwjWf94X6JhhGgSOTHpjwmADxRYR87xFCZtTN6oiZ84SMt3cB2bjB/TarmrWinCglJOZZCi+XZmtbbaOaXqpCBLkI+dmuMwHaIT31k7Bsjm5GpfEvxXHZbhWEur5xTgXZNrDeedrbouk9WhrDNMUez/Kk6nySPGK5taJctIT/qTAGA3qsnwDv4RTNwdlIQlTqKe2vaEggEDiS/lCJUtDOTk9hCq4CZLmrOpWkKOgKmD+Qb/MA4bNABU3+pMUrbodPYH8YFxkhchEtH/NKeWX4B4DplBVRKQVKypBVrq1g/C/sicpO0ivHHTbN50dritC0nVBDclD4gwu6VTgqbLQ/cBJ/GzDyHtjro0pKZs0b0g/2kv6gwuqKxKpipiu8suzaDYPJoq5f40mJGP+RtAdbMKJiAgFQJu12DE+5vGDgpSwSTlbZq3OBvlSCpnbb7W3RK3A562yzUpD6BwfAs0QUkVk6OK2hQlIKiSSpswLFvQcyIytKpEueFSpxSZawRnDggHUKFn11Z4a4xR1MvKClapf0ljKrKNHDd3m0IqJOWoSGumYMpFjv1HrFI+0Sm7deT7VR4tKm9xaSd2h/tN4Lj5mmYpausKusU7ETBmS18rKSyksN2rPDKmx6YkgJEwAlgAtM5PgJmVXgFPFo86fkSXC14NsqaHZw+5xHz3phiPyioypUMklwDsKjv3ixJ4IDaxfW4x1mdNTKDKVcKDOPokA6W3FxC6dRJAIlrBDWSosr+7Q6JHAAROfMmqMXE1s3+Efx/vC/RMMHhfhP8f7wv0TDCOtkCEwvxOtSgMVqBOxLA+KiOyONoPjI43iHWTihKXRLUx2JUpg5J25dPOJzlSsaKtimokyVTgBmmTFXKlEqGtyX72zXVtAIMQRKlLKe1NmDKFKYMOP1Q5JPExZUFRAZOmqmYcgTeAOk+VEpEt3Uq6wC7DVj6eUcVu7OnVUNJ1CiVKRMLKVnSrMO0SwLsd3K2kDSapbLKiAtXaax6tIZnIsTt5qjL0sqctMtYylJOjFBbVrOCDxEX/LFyz89KWUk3KTu00B0O8C8Pl6MS9lEypVLmISH7SlKJJYtmDk7gwJPKJSzCudnS7E2tq/v1MegImlanJOVSWZsiSktdLvfWwh9glAJdMJwKcyi6EghRAyEDT6TkmFkk0v8AY0ZO2FYFUJROStSgAULfy/SM7V4ieuV2ciTdIHaID7TBE9PV5UhsyG13jgYVV8/KDlOZatuwbzCKVrEtNYvJF9JVZ5hsQySxO1iHts1h/jlXUp6syCkWVmBALszesZLAc2cObFKwPYXja1RdEsu36pET8ToS8lbF2H9MJiFBNXLCQbdYnRz9YOWB4RZjvRpPWJnyWAPfA04KH6b3i2bQBaSlYdxF/RiYRKVJVfqyUh/qm6fh4RbwTf4C8OoZcpBWWDpdSjYANs3CM3N6QpzL6uW6FaqmA9XmcAEN2kgizw0xP5zLKvkHaXxv2U8tTAdcgGWU5WdQGnF/dE07GS9hy5nzci4VnN0HtpSrLdhcteAU08pSmAUgqJAyqJTzy3FtdIMxaU0yUEAOEkk902YAg7DcwzwKinP1qUoUEuE5yxJ2kEAtujILOSSHbUVY8wgf6/3hfomGEAYRrP8AvC/RMHmPWZ55wtVoyWKYgKcFaglKU22kknXTVRJeNNXVIQgqNoyFRhq6uYmwTJQdVfS3kDb+kc3Lt0isNbYNUdI1GZLscqhma5sXyht5I9kI6+jnzahbpUFL+kbISFaX2sltNoj6CnB0pSlCQXWp1LIDsN52bgBFgkS9W7D3s7toH23hftm5GcwijUVSyEFMqUgJlg6lgBnMFVAJlrGhBJP4i3pD8OzkaWI90LcTpuzLmaAghQ3v3fI+sLOFRbGUtiykppM2pCZiELJSTdLu/dfwBjis6KdXOMynlOCCMubRwHKQS7u48Yuo6FaVCZYAzQ1rsEsPA384bYpULKSmWQi3amFzlDfRG1XpE0sY0xk92jIYpOIbMjtIVcEpsGLgEvvFoSYtMY2SQkB7sSDvJSAOQi2ZWIKzclL2BbQF8xbRz4xTVT1LfKk5VFgTZ97b3/WMiqHk7K8DfrUHR8wA/DG2CSZUtgVEbg/0T72jJ02HLRNkqJFy5A0A0d+ZYb42VDOCZSXsCrL4ksInNrOzUniBIpphLkL8j5QRh0hSZy1FKgClNyCHIffwaOMcx2bIWgIk9YFpJd2YgsR6Hxheemc0a0xHIk+6NbbX/DKGSpBK1kgtmtY7g3PbFE2mUpctIBIzXYEbDraBpXTRSlBIkKzKIAGjklvDnD+qxISzLB701aUADebk8hAl00Y3RROpjMnsNWSB7SfC8a2RJCEhKdAG/fPWFeEU3bWs72TyAD/CG+aOr6biwTfbJcs8qXoX4RrP+8L9EwcowDhH8f7xM9EwZMMdMnRFAGITEFge0QrujaWs+4bXj1SnYBOUPro7bANW4mOptOEvM1ygsNj+8x0lAA7ReYeVuAGwCJK+x/0dzlAB95YDnaJMlAlI+rdtlhYe/wAIGqKuXmAzOUHMo7mBYeJiTFukBJ7Sz67fAPD2ZQQhfaZ7beB2e6A66nUspcsgqObhuN98QMkTEI1J1N/ogkn08oi65K1qS4ylKT4m/wAIWVNUwR1Vj5pQa6VWA4MQ0JccmGZL6tL/ADmrW7J2E7H2tdoboqQoLUSxBCvAfswqCHKyFd0kDkXI9Y5+fdNFePVitGAJSghg43BgG9TFi8MQk2+qlItpvJ4nTwg7qlEgFXZAcvp47+UdpknIAVAlSnKtLDcPKIWUFtbJSEqI+iUAc8wf2NFeJOKJZGqVpI8FiDMRp05VkqYAOALORvjhUsLkTUnQ/FMTdZodfxCesE2QlYANn8CGP74QKoBINgTugXonVEZ5KtUkty/bwZOkZSU7jbkdIaOnQMuwynBVmYdnTmR7h6wp6/rsSG1EgED+pjmPmAId1UwyKe11tlHFav35CFOBUQlTFAXZABJ1JJcn2xrl2Yo2bDDyyRfVz7Y6q8Ry9lN1cdBz38oCE/LKBGrBuZ38vdCmRWutea+Uhn17SbE8zfg8UlzOMaRNQt2aXCP4/wB4meiYurEKuQWABvqfDdFeFD/W4z5nugmeXDR6E6SOaPkX9c5RLDtZ1Nq17PvI1gDFa4iYyAGSQknW5BjrHcS6oAjvF/YLQmnLCUIQSSorC1E7z/mOHk5Li0dXHxvTKKvpOiUspUC+tpQIPiBeKB05l/zeEqKsfpQVIJ2hXsb4ws+Rjn5Ryxxau3/ZfB9Gipuk6ZiVqQVEIbN2GN9wa+kVp6UI6oTQSEKUQGRdxvDOICwaQAtYbVIfzIv5wNhsgfJJiTdi7eKTC6vy+u/YUMD00l71n8B+EXUvStMwLy5+wnMXS1uG+ECqFD931+MH4VTpSssNZagfZGyUa7/s1Rf4DpvShIlJmsspWSBa9t8Cnpwj6s3+39YGoqUGkCdiVg+0bfGKjTpJ0gShbuzKkGq6aoUkjJM0+qPjDiQrNLm7ihx4pjM/IQ2msaTCw8vnLH5SIxqKrEKdbFFSnqahM0aEsrl+2jWmUFFK/wB8PIwlraPPJL7EuAOAhlg8paJKETLqCQ/B9h4iKSTWxG0wauXnngC6ZQ8Myh7k/miUSWVNPHloIlHKZJzd8qUVcyfgwi2mUGWSbPfkNfZBJJRQI7q1BcxMsaNflYq9jJ8YW1DCfPb/AJaD5PbyAgbBsSzGZNPfUrKB/wDZR4C48oKwVHXGaouc1idjXb1ELNboF7NlhthM+2meoi2cYGpCwX9tM/NHq5zx6HNNLRyQiZjpMr55I/lHtJhbLQVTANzn+0PDbpNLZSFbwU+Rf3xRglMXWpQI7LC2/Vo85npReMLBMZQ6U8CfaP0hTLSdSA/CH1fRzDLHYLjKbe2FC0Nrr5eyJq0qBUwjDZjTRy9CI5oksmcnir/d8BEoy0xPFxF0pDTZo3ufP/MK2bWwNSHJi2jfrU8XHmmKUzNH3RdRn5xHA+sD8DnNHKaRMD6H0/xAspV2g2imOqoQA5ClWA1ufPZF8jo8tgTlSeJ/7XvDrsnaQFKOvpDfBV9kcUN5GKFYCt3SpJOy+rcW1izD5SkkJWCCygd2uwwNdmNph9GxyvokAn3Dz9IFxbHurqJKNii6zuCrJ9t/CDpJSmUHLWzHgz+gjLYhSGbKVN0WtWYcEiyB5MfGL/yZCjUz0MsnYoP4jXzt5Qg6SYqJFGrYqaSlI56ny9YOpcVEylCjZaBt3izR8z6UYuZ01ndMuw98bxwc2k+hZyxj+zQ9G6w/JppftFbDxSm3rG36OSEyqdMw6KcE7AMzDwBHtjAYNMEqhQT3ps1SzwQhgPNT/wBojaYRiGbDGF1dYuWANXKnHqIo4fJy/IilcUjWUxsv7WZ6xWs3iymHZX9rM/NCeZiBK1jNoTa2gLc4b6nTDiVl1ZNBIsCQXHDf4wPMqTsIPA7PLXlAyllRG67n4fHZFFXWBFgHUdBzjz3Js6lEYInOWdwbX2HluMV1NMlY7XJJe6fHaIVUNMrrOtmO6DprvB8Rr4GHJVb3aiNboKECpeSYASOyoXGn6RelQE/n+kFVtQlu2xKXABALjWx35fywqOPSi3Zdjbse8B4xxvwNl7BlEOXOhIZ9xiykmOtKU3OYW8d/KCv+JUbQC52oHlpB2G1/WJKgkJDsGSEvvNhyEa0qthkwiRQS5SlqT3phKlLZyeAG7gIuWgkWuG+jqeYNwIXYhPUEukORbKdDceIiiTiyXZYKeI7Q9lx5Rlt7MobodnBuLty4bLRfMCVNmGZtNh8GgRFUFB3Cx5+3URwKsZwgAhwTc5gADZrPGxdeBWrBsWlEIEoEfOG5GmXUueIs3GPUq2EBmZhfygmZUEBWVnTt0Vl1A4gHNC6oxl0sVbd+0Ox82iyko+ELTZn8aqUyJKkJJ62YSVXshI0y8VfGMAlJUrnGm6TLDkfTVdXjoBuA3fGKOjOBqmLQo90nN+FPxNh4x1wkoQyZzSTnOi/GJnVykoH0QlPqo+sa/oJh60ySqY4zHOEnY4IBPFj5GEVPISurXmKXCuyVXA7XaIG1TAs+msOarH8rpQVEJSVEJuWG8njtMRnbgox7HSWTb6PolIOyv7WZ+aE2IUyUrKgA51O+51h3SDsr+1mesK8USykne49498W+rWheHyZasxJSCUJBd2Cjo2zxi3DqMd5bqJ4tBU7Dc6yTZJ9YCrKspVlSQDYEMTfaRutHm/o7RvLIu1xrf+ZzHUk28WB38t8LaIqSk5tuo9H+EeJxgmaEIAJJDkmwY62jKth0W4pMZY7QDpANncAkW4l2jOUcsANsc7eMOcdmvNYXZISx3qJbZrdMDzcDTLUUuolJa5il4x2YtsGyA+Y9hh3hqmlDmfWFiMOU9n9kN8LSyFPbKSS+43eEkM/BzNT2wDvePepQQMycwDtqCA+gI98WHKo5grKW0It5jSBKyXNS+WyTtACxxuNHjFfRjBfkF1KlkhiwOh8Tt8YJwmStyuYrMSG0A821i6kWOrUySkE2BObva33ObcoOUjK2htpDNmMAqpjKLJSxQNdjKNw/MwHPZMsqtZL3bdHeLzs03KE/RSltLkk+8RbXYRmRkeyiAeT39IH1YLswdLhS58wrX3VKIHEfSPLZG1pqVKAyQNg8tB4QTLw1I00AYDYBwixckAE7B7ozm5XyaDjgoHznH6rJVKCdjD8Ru3mY0E2R1VHMGq1FlEaktp/SC0JcKw5U6uC1pt1kxba3RcDwJHlGxqKN5MwGxIN9wd1HyDR1c0sXCH6OfjWSlI31F3V/azPzQPWyM6SNuzmIKoFOlX2kz2KMeVIyscpU5a2ziY7ueNo54OmZw6esKp5SJilFgRbW2ljzMO8QUc5KJUw/WZNjx5+sIq/C1TZmbIq+mof+qPIcWnR3xd7F8+rVMOVNk798MMMo0IzLU4y+e+C5OBFCXZWbYkJJH6RymgnKsZatXskjyJ2ttjHfhIa17KsGo+sn9YvRJzX+tsHp5Q6xWnCu2GOwtfzio4ZOCQEybJ0dQfZc8Y5lVSkBSVSpgcu1yPaLRVWoYyQj3K0wOWgjeY9Y3OwhiOEViZMcnIoJOgYkjxaCjOKU9xZ/CYSr0M9CiZMXLUz5gTbNt3MRBcjEwNXQfZ5x3nOglqUDcDKrXhbT4xFUaSO0FSyfoqSphzcX9IV8f4NyXZ7VVoCc2RKlOGOlzo7awZPXlRmVcgB+e4e2FEymyzBqQkgkBxp4NBAecv5x0yxoEhyfHZz8oytUzO9HGD4aqatU4hykvzJ2D+kQ8VKDfvbHCcVly0hKEEJFhsERWJJWGFlbj7opcK87EeXopYbI8lS8ykpYXUH99o6CAdo82iqaEiylsdQQWII0IOwwkKUk2hntNIvxLAkSjKWkXAWDzUxf2GLcPwtKgCq6QdNAW2neH2cIUVvTMiV1XVmZMSSCsuAwPZNmJJDPshvQV6JspMxKgHGhsxGovxjr5VH7n3PKIRtRxHmHd1X2sz85gqJEj1jjPHiR7EgA5CeMex7EjKA8aPYkSNAkePHsSADyPYkSADwiIlLaWiRIygIUjaBHnVjcPIR5EgpG2TqU/VHkI96obh5CPIkZivQWe9WNw8hHEylQpsyElt4BiRI3FBbP/9k="/>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7071" y="3772476"/>
            <a:ext cx="3784209" cy="2459512"/>
          </a:xfrm>
          <a:prstGeom prst="rect">
            <a:avLst/>
          </a:prstGeom>
        </p:spPr>
      </p:pic>
    </p:spTree>
    <p:extLst>
      <p:ext uri="{BB962C8B-B14F-4D97-AF65-F5344CB8AC3E}">
        <p14:creationId xmlns:p14="http://schemas.microsoft.com/office/powerpoint/2010/main" val="3763148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Arch</a:t>
            </a:r>
            <a:endParaRPr lang="en-US"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80321" y="2447778"/>
            <a:ext cx="4095673" cy="3685736"/>
          </a:xfrm>
        </p:spPr>
      </p:pic>
      <p:sp>
        <p:nvSpPr>
          <p:cNvPr id="4" name="Content Placeholder 3"/>
          <p:cNvSpPr>
            <a:spLocks noGrp="1"/>
          </p:cNvSpPr>
          <p:nvPr>
            <p:ph sz="half" idx="2"/>
          </p:nvPr>
        </p:nvSpPr>
        <p:spPr>
          <a:xfrm>
            <a:off x="5120640" y="1962772"/>
            <a:ext cx="5486399" cy="4346917"/>
          </a:xfrm>
        </p:spPr>
        <p:txBody>
          <a:bodyPr>
            <a:normAutofit fontScale="92500" lnSpcReduction="20000"/>
          </a:bodyPr>
          <a:lstStyle/>
          <a:p>
            <a:pPr marL="0" indent="0">
              <a:buNone/>
            </a:pPr>
            <a:endParaRPr lang="en-US" dirty="0"/>
          </a:p>
          <a:p>
            <a:r>
              <a:rPr lang="en-US" dirty="0"/>
              <a:t>Sumerian arches were inverted (upside </a:t>
            </a:r>
            <a:r>
              <a:rPr lang="en-US" dirty="0" smtClean="0"/>
              <a:t>down) U </a:t>
            </a:r>
            <a:r>
              <a:rPr lang="en-US" dirty="0"/>
              <a:t>or V shaped structures built above doorways</a:t>
            </a:r>
          </a:p>
          <a:p>
            <a:r>
              <a:rPr lang="en-US" dirty="0"/>
              <a:t>To build an arch Sumerians stacked brick made of clay and straw to rise from the walls in steps until they met in the center</a:t>
            </a:r>
          </a:p>
          <a:p>
            <a:r>
              <a:rPr lang="en-US" dirty="0" smtClean="0"/>
              <a:t>Arches </a:t>
            </a:r>
            <a:r>
              <a:rPr lang="en-US" dirty="0"/>
              <a:t>added strength and beauty to Sumerian building</a:t>
            </a:r>
          </a:p>
          <a:p>
            <a:r>
              <a:rPr lang="en-US" dirty="0"/>
              <a:t>Became a common feature of temple entrances and upper class homes</a:t>
            </a:r>
          </a:p>
          <a:p>
            <a:r>
              <a:rPr lang="en-US" dirty="0"/>
              <a:t>Some historians believe that the arch is the Sumerians’ greatest architectural achievement. </a:t>
            </a:r>
          </a:p>
          <a:p>
            <a:endParaRPr lang="en-US" dirty="0"/>
          </a:p>
        </p:txBody>
      </p:sp>
    </p:spTree>
    <p:extLst>
      <p:ext uri="{BB962C8B-B14F-4D97-AF65-F5344CB8AC3E}">
        <p14:creationId xmlns:p14="http://schemas.microsoft.com/office/powerpoint/2010/main" val="779997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a:t>
            </a:r>
            <a:r>
              <a:rPr lang="en-US" dirty="0"/>
              <a:t>Highly developed written language</a:t>
            </a:r>
            <a:br>
              <a:rPr lang="en-US" dirty="0"/>
            </a:br>
            <a:endParaRPr lang="en-US" dirty="0"/>
          </a:p>
        </p:txBody>
      </p:sp>
      <p:sp>
        <p:nvSpPr>
          <p:cNvPr id="3" name="Text Placeholder 2"/>
          <p:cNvSpPr>
            <a:spLocks noGrp="1"/>
          </p:cNvSpPr>
          <p:nvPr>
            <p:ph type="body" idx="1"/>
          </p:nvPr>
        </p:nvSpPr>
        <p:spPr>
          <a:xfrm>
            <a:off x="906350" y="2475914"/>
            <a:ext cx="4270561" cy="731520"/>
          </a:xfrm>
        </p:spPr>
        <p:txBody>
          <a:bodyPr/>
          <a:lstStyle/>
          <a:p>
            <a:r>
              <a:rPr lang="en-US" sz="3200" dirty="0"/>
              <a:t>Cuneiform</a:t>
            </a:r>
          </a:p>
          <a:p>
            <a:endParaRPr lang="en-US" dirty="0"/>
          </a:p>
        </p:txBody>
      </p:sp>
      <p:sp>
        <p:nvSpPr>
          <p:cNvPr id="4" name="Content Placeholder 3"/>
          <p:cNvSpPr>
            <a:spLocks noGrp="1"/>
          </p:cNvSpPr>
          <p:nvPr>
            <p:ph sz="half" idx="2"/>
          </p:nvPr>
        </p:nvSpPr>
        <p:spPr/>
        <p:txBody>
          <a:bodyPr>
            <a:normAutofit/>
          </a:bodyPr>
          <a:lstStyle/>
          <a:p>
            <a:pPr marL="0" indent="0">
              <a:buNone/>
            </a:pPr>
            <a:r>
              <a:rPr lang="en-US" dirty="0" smtClean="0"/>
              <a:t>Latin </a:t>
            </a:r>
            <a:r>
              <a:rPr lang="en-US" dirty="0"/>
              <a:t>word for “Wedge”</a:t>
            </a:r>
          </a:p>
          <a:p>
            <a:r>
              <a:rPr lang="en-US" dirty="0"/>
              <a:t>Sumerians used a wedge shaped stylus (a sharp, pointed tool) to etch their writing in clay tablets</a:t>
            </a:r>
          </a:p>
          <a:p>
            <a:r>
              <a:rPr lang="en-US" dirty="0"/>
              <a:t>Cuneiform was developed around 2400 B.C.E. </a:t>
            </a:r>
          </a:p>
          <a:p>
            <a:endParaRPr lang="en-US" dirty="0"/>
          </a:p>
        </p:txBody>
      </p:sp>
      <p:sp>
        <p:nvSpPr>
          <p:cNvPr id="5" name="Text Placeholder 4"/>
          <p:cNvSpPr>
            <a:spLocks noGrp="1"/>
          </p:cNvSpPr>
          <p:nvPr>
            <p:ph type="body" sz="quarter" idx="3"/>
          </p:nvPr>
        </p:nvSpPr>
        <p:spPr>
          <a:xfrm>
            <a:off x="5820154" y="2475914"/>
            <a:ext cx="4474028" cy="553034"/>
          </a:xfrm>
        </p:spPr>
        <p:txBody>
          <a:bodyPr>
            <a:normAutofit/>
          </a:bodyPr>
          <a:lstStyle/>
          <a:p>
            <a:endParaRPr lang="en-US" dirty="0"/>
          </a:p>
        </p:txBody>
      </p:sp>
      <p:pic>
        <p:nvPicPr>
          <p:cNvPr id="9" name="Content Placeholder 8"/>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752648" y="3030538"/>
            <a:ext cx="4383991" cy="2905125"/>
          </a:xfrm>
        </p:spPr>
      </p:pic>
    </p:spTree>
    <p:extLst>
      <p:ext uri="{BB962C8B-B14F-4D97-AF65-F5344CB8AC3E}">
        <p14:creationId xmlns:p14="http://schemas.microsoft.com/office/powerpoint/2010/main" val="9854167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1182" y="389983"/>
            <a:ext cx="4994031" cy="5633081"/>
          </a:xfrm>
          <a:prstGeom prst="rect">
            <a:avLst/>
          </a:prstGeom>
        </p:spPr>
        <p:txBody>
          <a:bodyPr wrap="square">
            <a:spAutoFit/>
          </a:bodyPr>
          <a:lstStyle/>
          <a:p>
            <a:pPr marL="342900" indent="-342900">
              <a:lnSpc>
                <a:spcPct val="107000"/>
              </a:lnSpc>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The earliest examples show that it was used to record information about goods people exchanged</a:t>
            </a:r>
          </a:p>
          <a:p>
            <a:pPr marL="342900" indent="-342900">
              <a:lnSpc>
                <a:spcPct val="107000"/>
              </a:lnSpc>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Cuneiform may have contained as many as 2,000 symbols to stand for ideas and sounds</a:t>
            </a:r>
          </a:p>
          <a:p>
            <a:pPr marL="342900" indent="-342900">
              <a:lnSpc>
                <a:spcPct val="107000"/>
              </a:lnSpc>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Over time the number was reduced to 700</a:t>
            </a:r>
          </a:p>
          <a:p>
            <a:pPr marL="342900" indent="-342900">
              <a:lnSpc>
                <a:spcPct val="107000"/>
              </a:lnSpc>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Cuneiform was based off of an earlier simpler form of writing that used pictographs</a:t>
            </a:r>
          </a:p>
          <a:p>
            <a:pPr marL="342900" indent="-342900">
              <a:lnSpc>
                <a:spcPct val="107000"/>
              </a:lnSpc>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Pictographs- symbols that stand for real objects (ex. Snake or water)</a:t>
            </a:r>
          </a:p>
          <a:p>
            <a:pPr marL="342900" indent="-342900">
              <a:lnSpc>
                <a:spcPct val="107000"/>
              </a:lnSpc>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Scribes used sharpened reed to draw the symbols on wet clay</a:t>
            </a:r>
          </a:p>
          <a:p>
            <a:pPr marL="342900" indent="-342900">
              <a:lnSpc>
                <a:spcPct val="107000"/>
              </a:lnSpc>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When dried it became a permanent record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6398" y="389983"/>
            <a:ext cx="4330700" cy="28829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6398" y="3272882"/>
            <a:ext cx="2878113" cy="311810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4511" y="3272881"/>
            <a:ext cx="2322576" cy="3118104"/>
          </a:xfrm>
          <a:prstGeom prst="rect">
            <a:avLst/>
          </a:prstGeom>
        </p:spPr>
      </p:pic>
    </p:spTree>
    <p:extLst>
      <p:ext uri="{BB962C8B-B14F-4D97-AF65-F5344CB8AC3E}">
        <p14:creationId xmlns:p14="http://schemas.microsoft.com/office/powerpoint/2010/main" val="2504396365"/>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emplate>TC104033917[[fn=Berlin]]</Template>
  <TotalTime>1347</TotalTime>
  <Words>1020</Words>
  <Application>Microsoft Office PowerPoint</Application>
  <PresentationFormat>Widescreen</PresentationFormat>
  <Paragraphs>136</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Bodoni MT Condensed</vt:lpstr>
      <vt:lpstr>Calibri</vt:lpstr>
      <vt:lpstr>Times New Roman</vt:lpstr>
      <vt:lpstr>Trebuchet MS</vt:lpstr>
      <vt:lpstr>Wingdings</vt:lpstr>
      <vt:lpstr>Berlin</vt:lpstr>
      <vt:lpstr>Why do historians classify ancient Sumer as a civilization? </vt:lpstr>
      <vt:lpstr>Civilization is a society that has developed arts and sciences and organizations.  Until 150 Years ago, Archeologist had no idea that Sumerian People had lived at all.   Mid-19th century archeologist began finding artifacts in the area of the Fertile Crescent (Mesopotamia)    </vt:lpstr>
      <vt:lpstr>PowerPoint Presentation</vt:lpstr>
      <vt:lpstr>Characteristics of Civilization (5.2)  Sumer was a challenging place to live: Hot summers, little rain, and rivers that flooded in the spring  Built complex irrigation systems and large cities.  By 3000 B.C.E. most Sumerians lived in powerful city-states: Ur, Lagash (LAY-gash), Uruk (Uh-Ruhk) </vt:lpstr>
      <vt:lpstr>What makes a civilization? </vt:lpstr>
      <vt:lpstr>1. A Stable Food Supply  Ensures that people have enough food </vt:lpstr>
      <vt:lpstr>1. Invention of the complex irrigation</vt:lpstr>
      <vt:lpstr>Invention of the plow</vt:lpstr>
      <vt:lpstr>PowerPoint Presentation</vt:lpstr>
      <vt:lpstr>3. System of Government (5.5) </vt:lpstr>
      <vt:lpstr>Sumerian Kings   1.Enforced laws 2. Collected taxes 3. Built temples 4. Made sure irrigation system was maintained 5. Led his city-states army(one of the most important job because the constant          fighting over land boundaries and water use)  a. Armies included professional soldiers and temporary citizen-soldiers  b. Foot soldiers and others drove chariots with horses 6. Appointed officials to help with duties  a. Governors ruled outlying towns  b. Scribes helped record laws  *Sumerians were the first to develop a system of written laws </vt:lpstr>
      <vt:lpstr>4. Religious System (5.6) Involves both a set of beliefs and forms of worship </vt:lpstr>
      <vt:lpstr>Religious beliefs influenced every part of daily life </vt:lpstr>
      <vt:lpstr>Sumerians expressed their religious beliefs by constructing temples and religious temples called Ziggurats  </vt:lpstr>
      <vt:lpstr>PowerPoint Presentation</vt:lpstr>
      <vt:lpstr>Sumerian Beliefs</vt:lpstr>
      <vt:lpstr>Ceremonies</vt:lpstr>
      <vt:lpstr>5. Highly developed way of life : The Arts (5.7)  </vt:lpstr>
      <vt:lpstr>Artist and Artisans in ancient Sumer </vt:lpstr>
      <vt:lpstr>Music </vt:lpstr>
      <vt:lpstr>6. Advances in Technology  </vt:lpstr>
      <vt:lpstr>PowerPoint Presentation</vt:lpstr>
      <vt:lpstr>The Arch</vt:lpstr>
      <vt:lpstr>7. Highly developed written language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 historians classify ancient Sumer as a civilization?</dc:title>
  <dc:creator>Jillian Smith</dc:creator>
  <cp:lastModifiedBy>Jillian Smith</cp:lastModifiedBy>
  <cp:revision>21</cp:revision>
  <dcterms:created xsi:type="dcterms:W3CDTF">2013-09-30T05:03:00Z</dcterms:created>
  <dcterms:modified xsi:type="dcterms:W3CDTF">2013-10-01T19:40:04Z</dcterms:modified>
</cp:coreProperties>
</file>